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7"/>
  </p:notesMasterIdLst>
  <p:sldIdLst>
    <p:sldId id="1179" r:id="rId2"/>
    <p:sldId id="1054" r:id="rId3"/>
    <p:sldId id="1140" r:id="rId4"/>
    <p:sldId id="1221" r:id="rId5"/>
    <p:sldId id="1223" r:id="rId6"/>
    <p:sldId id="1201" r:id="rId7"/>
    <p:sldId id="257" r:id="rId8"/>
    <p:sldId id="1213" r:id="rId9"/>
    <p:sldId id="351" r:id="rId10"/>
    <p:sldId id="1227" r:id="rId11"/>
    <p:sldId id="1166" r:id="rId12"/>
    <p:sldId id="1220" r:id="rId13"/>
    <p:sldId id="1202" r:id="rId14"/>
    <p:sldId id="1203" r:id="rId15"/>
    <p:sldId id="1229" r:id="rId16"/>
    <p:sldId id="1228" r:id="rId17"/>
    <p:sldId id="1168" r:id="rId18"/>
    <p:sldId id="1204" r:id="rId19"/>
    <p:sldId id="1206" r:id="rId20"/>
    <p:sldId id="1183" r:id="rId21"/>
    <p:sldId id="1114" r:id="rId22"/>
    <p:sldId id="1184" r:id="rId23"/>
    <p:sldId id="1121" r:id="rId24"/>
    <p:sldId id="1172" r:id="rId25"/>
    <p:sldId id="1195" r:id="rId26"/>
    <p:sldId id="1176" r:id="rId27"/>
    <p:sldId id="1208" r:id="rId28"/>
    <p:sldId id="1209" r:id="rId29"/>
    <p:sldId id="1210" r:id="rId30"/>
    <p:sldId id="1211" r:id="rId31"/>
    <p:sldId id="1207" r:id="rId32"/>
    <p:sldId id="1177" r:id="rId33"/>
    <p:sldId id="1217" r:id="rId34"/>
    <p:sldId id="1212" r:id="rId35"/>
    <p:sldId id="112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28" autoAdjust="0"/>
    <p:restoredTop sz="64422" autoAdjust="0"/>
  </p:normalViewPr>
  <p:slideViewPr>
    <p:cSldViewPr snapToGrid="0">
      <p:cViewPr varScale="1">
        <p:scale>
          <a:sx n="80" d="100"/>
          <a:sy n="80" d="100"/>
        </p:scale>
        <p:origin x="2120" y="176"/>
      </p:cViewPr>
      <p:guideLst/>
    </p:cSldViewPr>
  </p:slid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BCA3F9-AE85-4E9D-B144-5EB25424906E}" type="datetimeFigureOut">
              <a:rPr lang="en-US" smtClean="0"/>
              <a:t>5/13/20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F8F3D-8EC2-401A-A382-71B6C9BA2D7E}" type="slidenum">
              <a:rPr lang="en-US" smtClean="0"/>
              <a:t>‹#›</a:t>
            </a:fld>
            <a:endParaRPr lang="en-US"/>
          </a:p>
        </p:txBody>
      </p:sp>
    </p:spTree>
    <p:extLst>
      <p:ext uri="{BB962C8B-B14F-4D97-AF65-F5344CB8AC3E}">
        <p14:creationId xmlns:p14="http://schemas.microsoft.com/office/powerpoint/2010/main" val="1244439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I am Mayank Parasar from Georgia Tech. Today I will talk about a novel technique called DRAIN, which provides deadlock freedom in any network topology by periodically moving packets in the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1</a:t>
            </a:fld>
            <a:endParaRPr lang="en-US"/>
          </a:p>
        </p:txBody>
      </p:sp>
    </p:spTree>
    <p:extLst>
      <p:ext uri="{BB962C8B-B14F-4D97-AF65-F5344CB8AC3E}">
        <p14:creationId xmlns:p14="http://schemas.microsoft.com/office/powerpoint/2010/main" val="330551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introduce a new class of solutions called ”</a:t>
            </a:r>
            <a:r>
              <a:rPr lang="en-US" dirty="0" err="1"/>
              <a:t>Subactive</a:t>
            </a:r>
            <a:r>
              <a:rPr lang="en-US" dirty="0"/>
              <a:t> Techniques”</a:t>
            </a:r>
          </a:p>
          <a:p>
            <a:r>
              <a:rPr lang="en-US" dirty="0"/>
              <a:t>These techniques allows the deadlock in the network, but oblivious flushes the network to remove any deadlock which may be present.</a:t>
            </a:r>
          </a:p>
        </p:txBody>
      </p:sp>
      <p:sp>
        <p:nvSpPr>
          <p:cNvPr id="4" name="Slide Number Placeholder 3"/>
          <p:cNvSpPr>
            <a:spLocks noGrp="1"/>
          </p:cNvSpPr>
          <p:nvPr>
            <p:ph type="sldNum" sz="quarter" idx="5"/>
          </p:nvPr>
        </p:nvSpPr>
        <p:spPr/>
        <p:txBody>
          <a:bodyPr/>
          <a:lstStyle/>
          <a:p>
            <a:fld id="{01FF8F3D-8EC2-401A-A382-71B6C9BA2D7E}" type="slidenum">
              <a:rPr lang="en-US" smtClean="0"/>
              <a:t>10</a:t>
            </a:fld>
            <a:endParaRPr lang="en-US"/>
          </a:p>
        </p:txBody>
      </p:sp>
    </p:spTree>
    <p:extLst>
      <p:ext uri="{BB962C8B-B14F-4D97-AF65-F5344CB8AC3E}">
        <p14:creationId xmlns:p14="http://schemas.microsoft.com/office/powerpoint/2010/main" val="2421089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that end let me introduce the concept of DRAIN</a:t>
            </a:r>
          </a:p>
        </p:txBody>
      </p:sp>
      <p:sp>
        <p:nvSpPr>
          <p:cNvPr id="4" name="Slide Number Placeholder 3"/>
          <p:cNvSpPr>
            <a:spLocks noGrp="1"/>
          </p:cNvSpPr>
          <p:nvPr>
            <p:ph type="sldNum" sz="quarter" idx="5"/>
          </p:nvPr>
        </p:nvSpPr>
        <p:spPr/>
        <p:txBody>
          <a:bodyPr/>
          <a:lstStyle/>
          <a:p>
            <a:fld id="{01FF8F3D-8EC2-401A-A382-71B6C9BA2D7E}" type="slidenum">
              <a:rPr lang="en-US" smtClean="0"/>
              <a:t>11</a:t>
            </a:fld>
            <a:endParaRPr lang="en-US"/>
          </a:p>
        </p:txBody>
      </p:sp>
    </p:spTree>
    <p:extLst>
      <p:ext uri="{BB962C8B-B14F-4D97-AF65-F5344CB8AC3E}">
        <p14:creationId xmlns:p14="http://schemas.microsoft.com/office/powerpoint/2010/main" val="3423481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DRAIN, let us consider the traffic deadlock as shown in the figure…</a:t>
            </a:r>
            <a:br>
              <a:rPr lang="en-US" dirty="0"/>
            </a:br>
            <a:r>
              <a:rPr lang="en-US" dirty="0"/>
              <a:t>Here each car is waiting on the next car to move in order to make forward progress, resulting in traffic deadlock.</a:t>
            </a:r>
          </a:p>
          <a:p>
            <a:endParaRPr lang="en-US" dirty="0"/>
          </a:p>
          <a:p>
            <a:r>
              <a:rPr lang="en-US" dirty="0"/>
              <a:t>If we provide oblivious periodic movement to all the cars in this road network, then this will flush out any deadlock as shown in the animation.</a:t>
            </a:r>
          </a:p>
          <a:p>
            <a:r>
              <a:rPr lang="en-US" dirty="0"/>
              <a:t>All cars are unblocked and will reach to their destination.</a:t>
            </a:r>
          </a:p>
          <a:p>
            <a:r>
              <a:rPr lang="en-US" dirty="0"/>
              <a:t>The same idea is used in DRAIN to resolve deadlock, if consider cars as packets and roads as the links in the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12</a:t>
            </a:fld>
            <a:endParaRPr lang="en-US"/>
          </a:p>
        </p:txBody>
      </p:sp>
    </p:spTree>
    <p:extLst>
      <p:ext uri="{BB962C8B-B14F-4D97-AF65-F5344CB8AC3E}">
        <p14:creationId xmlns:p14="http://schemas.microsoft.com/office/powerpoint/2010/main" val="1432615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DRAIN forms a virtual ring over the topology..</a:t>
            </a:r>
            <a:br>
              <a:rPr lang="en-US" dirty="0"/>
            </a:br>
            <a:r>
              <a:rPr lang="en-US" dirty="0"/>
              <a:t>As I am showing it for 3x3 Mesh. This is also applicable to other irregular topologies.</a:t>
            </a:r>
          </a:p>
          <a:p>
            <a:r>
              <a:rPr lang="en-US" dirty="0"/>
              <a:t>The virtual ring is formed such that each link is spun/covered only once, and all the links are covered. This makes sure that there is no collision of packets when spun over this virtual ring</a:t>
            </a:r>
          </a:p>
          <a:p>
            <a:r>
              <a:rPr lang="en-US" dirty="0"/>
              <a:t>Oblivious packet movement over this virtual ring makes sure that if there is any deadlock in the network, it is flushed out.</a:t>
            </a:r>
          </a:p>
        </p:txBody>
      </p:sp>
      <p:sp>
        <p:nvSpPr>
          <p:cNvPr id="4" name="Slide Number Placeholder 3"/>
          <p:cNvSpPr>
            <a:spLocks noGrp="1"/>
          </p:cNvSpPr>
          <p:nvPr>
            <p:ph type="sldNum" sz="quarter" idx="5"/>
          </p:nvPr>
        </p:nvSpPr>
        <p:spPr/>
        <p:txBody>
          <a:bodyPr/>
          <a:lstStyle/>
          <a:p>
            <a:fld id="{01FF8F3D-8EC2-401A-A382-71B6C9BA2D7E}" type="slidenum">
              <a:rPr lang="en-US" smtClean="0"/>
              <a:t>13</a:t>
            </a:fld>
            <a:endParaRPr lang="en-US"/>
          </a:p>
        </p:txBody>
      </p:sp>
    </p:spTree>
    <p:extLst>
      <p:ext uri="{BB962C8B-B14F-4D97-AF65-F5344CB8AC3E}">
        <p14:creationId xmlns:p14="http://schemas.microsoft.com/office/powerpoint/2010/main" val="1020316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going into the actual implementation of DRAIN let me talk about key terms used in DRAIN</a:t>
            </a:r>
          </a:p>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14</a:t>
            </a:fld>
            <a:endParaRPr lang="en-US"/>
          </a:p>
        </p:txBody>
      </p:sp>
    </p:spTree>
    <p:extLst>
      <p:ext uri="{BB962C8B-B14F-4D97-AF65-F5344CB8AC3E}">
        <p14:creationId xmlns:p14="http://schemas.microsoft.com/office/powerpoint/2010/main" val="1573577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how DRAIN resolve routing deadlock in a irregular 3x3 Mesh.</a:t>
            </a:r>
          </a:p>
        </p:txBody>
      </p:sp>
      <p:sp>
        <p:nvSpPr>
          <p:cNvPr id="4" name="Slide Number Placeholder 3"/>
          <p:cNvSpPr>
            <a:spLocks noGrp="1"/>
          </p:cNvSpPr>
          <p:nvPr>
            <p:ph type="sldNum" sz="quarter" idx="5"/>
          </p:nvPr>
        </p:nvSpPr>
        <p:spPr/>
        <p:txBody>
          <a:bodyPr/>
          <a:lstStyle/>
          <a:p>
            <a:fld id="{01FF8F3D-8EC2-401A-A382-71B6C9BA2D7E}" type="slidenum">
              <a:rPr lang="en-US" smtClean="0"/>
              <a:t>15</a:t>
            </a:fld>
            <a:endParaRPr lang="en-US"/>
          </a:p>
        </p:txBody>
      </p:sp>
    </p:spTree>
    <p:extLst>
      <p:ext uri="{BB962C8B-B14F-4D97-AF65-F5344CB8AC3E}">
        <p14:creationId xmlns:p14="http://schemas.microsoft.com/office/powerpoint/2010/main" val="374355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figure shows how DRAIN resolve protocol deadlock in same irregular 3x3 Mesh.</a:t>
            </a:r>
          </a:p>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16</a:t>
            </a:fld>
            <a:endParaRPr lang="en-US"/>
          </a:p>
        </p:txBody>
      </p:sp>
    </p:spTree>
    <p:extLst>
      <p:ext uri="{BB962C8B-B14F-4D97-AF65-F5344CB8AC3E}">
        <p14:creationId xmlns:p14="http://schemas.microsoft.com/office/powerpoint/2010/main" val="2876677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rephrase the key idea about DRAIN</a:t>
            </a:r>
          </a:p>
        </p:txBody>
      </p:sp>
      <p:sp>
        <p:nvSpPr>
          <p:cNvPr id="4" name="Slide Number Placeholder 3"/>
          <p:cNvSpPr>
            <a:spLocks noGrp="1"/>
          </p:cNvSpPr>
          <p:nvPr>
            <p:ph type="sldNum" sz="quarter" idx="5"/>
          </p:nvPr>
        </p:nvSpPr>
        <p:spPr/>
        <p:txBody>
          <a:bodyPr/>
          <a:lstStyle/>
          <a:p>
            <a:fld id="{01FF8F3D-8EC2-401A-A382-71B6C9BA2D7E}" type="slidenum">
              <a:rPr lang="en-US" smtClean="0"/>
              <a:t>17</a:t>
            </a:fld>
            <a:endParaRPr lang="en-US"/>
          </a:p>
        </p:txBody>
      </p:sp>
    </p:spTree>
    <p:extLst>
      <p:ext uri="{BB962C8B-B14F-4D97-AF65-F5344CB8AC3E}">
        <p14:creationId xmlns:p14="http://schemas.microsoft.com/office/powerpoint/2010/main" val="2437564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18</a:t>
            </a:fld>
            <a:endParaRPr lang="en-US"/>
          </a:p>
        </p:txBody>
      </p:sp>
    </p:spTree>
    <p:extLst>
      <p:ext uri="{BB962C8B-B14F-4D97-AF65-F5344CB8AC3E}">
        <p14:creationId xmlns:p14="http://schemas.microsoft.com/office/powerpoint/2010/main" val="4087926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talk about the control path of DRAIN which deals with tuning the DRAIN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19</a:t>
            </a:fld>
            <a:endParaRPr lang="en-US"/>
          </a:p>
        </p:txBody>
      </p:sp>
    </p:spTree>
    <p:extLst>
      <p:ext uri="{BB962C8B-B14F-4D97-AF65-F5344CB8AC3E}">
        <p14:creationId xmlns:p14="http://schemas.microsoft.com/office/powerpoint/2010/main" val="3997012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fundamental problem each network must solve is that of deadlock.</a:t>
            </a:r>
          </a:p>
          <a:p>
            <a:r>
              <a:rPr lang="en-US" dirty="0"/>
              <a:t>Let me show how deadlocks can be manifested in the on-chip network. </a:t>
            </a:r>
          </a:p>
          <a:p>
            <a:r>
              <a:rPr lang="en-US" dirty="0"/>
              <a:t>this is an arbitrary network topology and we are focusing on these 4 routers where I will show the deadlock using animations.</a:t>
            </a:r>
          </a:p>
          <a:p>
            <a:r>
              <a:rPr lang="en-US" dirty="0"/>
              <a:t>Packets move in the network to reach their destination and the path is guided by the routing algorithm used in the network.</a:t>
            </a:r>
          </a:p>
          <a:p>
            <a:r>
              <a:rPr lang="en-US" dirty="0"/>
              <a:t>Packet can only move forward if there is free buffer present at the next hop router in their path towards destination.</a:t>
            </a:r>
          </a:p>
          <a:p>
            <a:endParaRPr lang="en-US" dirty="0"/>
          </a:p>
          <a:p>
            <a:r>
              <a:rPr lang="en-US" dirty="0"/>
              <a:t>Here num on the packet represent the destination router that packet wants to reach. </a:t>
            </a:r>
          </a:p>
          <a:p>
            <a:endParaRPr lang="en-US" dirty="0"/>
          </a:p>
          <a:p>
            <a:r>
              <a:rPr lang="en-US" dirty="0"/>
              <a:t>In doing so they may incur in cyclic dependency as shown here packet 5 cannot move down because the buffer is occupied by packet 6.</a:t>
            </a:r>
            <a:br>
              <a:rPr lang="en-US" dirty="0"/>
            </a:br>
            <a:r>
              <a:rPr lang="en-US" dirty="0"/>
              <a:t>Packet 6 cannot move right because the buffer is occupied by packet 10 and so on and so forth. This dependency comes back to packet 5.</a:t>
            </a:r>
            <a:br>
              <a:rPr lang="en-US" dirty="0"/>
            </a:br>
            <a:r>
              <a:rPr lang="en-US" dirty="0"/>
              <a:t>This cyclic dependency leads t a deadlock. </a:t>
            </a:r>
          </a:p>
          <a:p>
            <a:r>
              <a:rPr lang="en-US" dirty="0"/>
              <a:t>Rendering the forward movement of packet impossible,</a:t>
            </a:r>
          </a:p>
          <a:p>
            <a:r>
              <a:rPr lang="en-US" dirty="0"/>
              <a:t>And it is a correctness problem which can cause complete system failure.</a:t>
            </a:r>
          </a:p>
        </p:txBody>
      </p:sp>
      <p:sp>
        <p:nvSpPr>
          <p:cNvPr id="4" name="Slide Number Placeholder 3"/>
          <p:cNvSpPr>
            <a:spLocks noGrp="1"/>
          </p:cNvSpPr>
          <p:nvPr>
            <p:ph type="sldNum" sz="quarter" idx="5"/>
          </p:nvPr>
        </p:nvSpPr>
        <p:spPr/>
        <p:txBody>
          <a:bodyPr/>
          <a:lstStyle/>
          <a:p>
            <a:fld id="{F3958922-96C1-4651-9568-26E521ADEFA5}" type="slidenum">
              <a:rPr lang="en-US" smtClean="0"/>
              <a:t>2</a:t>
            </a:fld>
            <a:endParaRPr lang="en-US"/>
          </a:p>
        </p:txBody>
      </p:sp>
    </p:spTree>
    <p:extLst>
      <p:ext uri="{BB962C8B-B14F-4D97-AF65-F5344CB8AC3E}">
        <p14:creationId xmlns:p14="http://schemas.microsoft.com/office/powerpoint/2010/main" val="2777205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20</a:t>
            </a:fld>
            <a:endParaRPr lang="en-US"/>
          </a:p>
        </p:txBody>
      </p:sp>
    </p:spTree>
    <p:extLst>
      <p:ext uri="{BB962C8B-B14F-4D97-AF65-F5344CB8AC3E}">
        <p14:creationId xmlns:p14="http://schemas.microsoft.com/office/powerpoint/2010/main" val="206327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21</a:t>
            </a:fld>
            <a:endParaRPr lang="en-US"/>
          </a:p>
        </p:txBody>
      </p:sp>
    </p:spTree>
    <p:extLst>
      <p:ext uri="{BB962C8B-B14F-4D97-AF65-F5344CB8AC3E}">
        <p14:creationId xmlns:p14="http://schemas.microsoft.com/office/powerpoint/2010/main" val="2192153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22</a:t>
            </a:fld>
            <a:endParaRPr lang="en-US"/>
          </a:p>
        </p:txBody>
      </p:sp>
    </p:spTree>
    <p:extLst>
      <p:ext uri="{BB962C8B-B14F-4D97-AF65-F5344CB8AC3E}">
        <p14:creationId xmlns:p14="http://schemas.microsoft.com/office/powerpoint/2010/main" val="4163482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encourage to read the paper.. I can answer more details</a:t>
            </a:r>
          </a:p>
        </p:txBody>
      </p:sp>
      <p:sp>
        <p:nvSpPr>
          <p:cNvPr id="4" name="Slide Number Placeholder 3"/>
          <p:cNvSpPr>
            <a:spLocks noGrp="1"/>
          </p:cNvSpPr>
          <p:nvPr>
            <p:ph type="sldNum" sz="quarter" idx="5"/>
          </p:nvPr>
        </p:nvSpPr>
        <p:spPr/>
        <p:txBody>
          <a:bodyPr/>
          <a:lstStyle/>
          <a:p>
            <a:fld id="{01FF8F3D-8EC2-401A-A382-71B6C9BA2D7E}" type="slidenum">
              <a:rPr lang="en-US" smtClean="0"/>
              <a:t>23</a:t>
            </a:fld>
            <a:endParaRPr lang="en-US"/>
          </a:p>
        </p:txBody>
      </p:sp>
    </p:spTree>
    <p:extLst>
      <p:ext uri="{BB962C8B-B14F-4D97-AF65-F5344CB8AC3E}">
        <p14:creationId xmlns:p14="http://schemas.microsoft.com/office/powerpoint/2010/main" val="3838817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24</a:t>
            </a:fld>
            <a:endParaRPr lang="en-US"/>
          </a:p>
        </p:txBody>
      </p:sp>
    </p:spTree>
    <p:extLst>
      <p:ext uri="{BB962C8B-B14F-4D97-AF65-F5344CB8AC3E}">
        <p14:creationId xmlns:p14="http://schemas.microsoft.com/office/powerpoint/2010/main" val="296809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25</a:t>
            </a:fld>
            <a:endParaRPr lang="en-US"/>
          </a:p>
        </p:txBody>
      </p:sp>
    </p:spTree>
    <p:extLst>
      <p:ext uri="{BB962C8B-B14F-4D97-AF65-F5344CB8AC3E}">
        <p14:creationId xmlns:p14="http://schemas.microsoft.com/office/powerpoint/2010/main" val="3723353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26</a:t>
            </a:fld>
            <a:endParaRPr lang="en-US"/>
          </a:p>
        </p:txBody>
      </p:sp>
    </p:spTree>
    <p:extLst>
      <p:ext uri="{BB962C8B-B14F-4D97-AF65-F5344CB8AC3E}">
        <p14:creationId xmlns:p14="http://schemas.microsoft.com/office/powerpoint/2010/main" val="2095745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27</a:t>
            </a:fld>
            <a:endParaRPr lang="en-US"/>
          </a:p>
        </p:txBody>
      </p:sp>
    </p:spTree>
    <p:extLst>
      <p:ext uri="{BB962C8B-B14F-4D97-AF65-F5344CB8AC3E}">
        <p14:creationId xmlns:p14="http://schemas.microsoft.com/office/powerpoint/2010/main" val="2340561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29</a:t>
            </a:fld>
            <a:endParaRPr lang="en-US"/>
          </a:p>
        </p:txBody>
      </p:sp>
    </p:spTree>
    <p:extLst>
      <p:ext uri="{BB962C8B-B14F-4D97-AF65-F5344CB8AC3E}">
        <p14:creationId xmlns:p14="http://schemas.microsoft.com/office/powerpoint/2010/main" val="828558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99%-tile packet latency</a:t>
            </a:r>
          </a:p>
          <a:p>
            <a:endParaRPr lang="en-US" dirty="0"/>
          </a:p>
          <a:p>
            <a:r>
              <a:rPr lang="en-US" dirty="0"/>
              <a:t>DRAIN appears to misroute packets and a deadlock could persist longer , so we studied</a:t>
            </a:r>
          </a:p>
          <a:p>
            <a:r>
              <a:rPr lang="en-US" dirty="0"/>
              <a:t>Delay in resolving the deadlock</a:t>
            </a:r>
          </a:p>
          <a:p>
            <a:endParaRPr lang="en-US" dirty="0"/>
          </a:p>
          <a:p>
            <a:r>
              <a:rPr lang="en-US" dirty="0"/>
              <a:t>This is tail latency graph</a:t>
            </a:r>
          </a:p>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30</a:t>
            </a:fld>
            <a:endParaRPr lang="en-US"/>
          </a:p>
        </p:txBody>
      </p:sp>
    </p:spTree>
    <p:extLst>
      <p:ext uri="{BB962C8B-B14F-4D97-AF65-F5344CB8AC3E}">
        <p14:creationId xmlns:p14="http://schemas.microsoft.com/office/powerpoint/2010/main" val="2498453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challenge is that of a protocol level deadlock.</a:t>
            </a:r>
          </a:p>
          <a:p>
            <a:r>
              <a:rPr lang="en-US" dirty="0"/>
              <a:t>To understand protocol level deadlock consider interconnection network to facilitate the movement of packets between nodes.</a:t>
            </a:r>
          </a:p>
          <a:p>
            <a:endParaRPr lang="en-US" dirty="0"/>
          </a:p>
          <a:p>
            <a:r>
              <a:rPr lang="en-US" dirty="0"/>
              <a:t>At a higher level, interconnection network can be considered as queues buffers for transporting packets from their source to destination</a:t>
            </a:r>
          </a:p>
        </p:txBody>
      </p:sp>
      <p:sp>
        <p:nvSpPr>
          <p:cNvPr id="4" name="Slide Number Placeholder 3"/>
          <p:cNvSpPr>
            <a:spLocks noGrp="1"/>
          </p:cNvSpPr>
          <p:nvPr>
            <p:ph type="sldNum" sz="quarter" idx="5"/>
          </p:nvPr>
        </p:nvSpPr>
        <p:spPr/>
        <p:txBody>
          <a:bodyPr/>
          <a:lstStyle/>
          <a:p>
            <a:fld id="{01FF8F3D-8EC2-401A-A382-71B6C9BA2D7E}" type="slidenum">
              <a:rPr lang="en-US" smtClean="0"/>
              <a:t>3</a:t>
            </a:fld>
            <a:endParaRPr lang="en-US"/>
          </a:p>
        </p:txBody>
      </p:sp>
    </p:spTree>
    <p:extLst>
      <p:ext uri="{BB962C8B-B14F-4D97-AF65-F5344CB8AC3E}">
        <p14:creationId xmlns:p14="http://schemas.microsoft.com/office/powerpoint/2010/main" val="1686183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31</a:t>
            </a:fld>
            <a:endParaRPr lang="en-US"/>
          </a:p>
        </p:txBody>
      </p:sp>
    </p:spTree>
    <p:extLst>
      <p:ext uri="{BB962C8B-B14F-4D97-AF65-F5344CB8AC3E}">
        <p14:creationId xmlns:p14="http://schemas.microsoft.com/office/powerpoint/2010/main" val="1864676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32</a:t>
            </a:fld>
            <a:endParaRPr lang="en-US"/>
          </a:p>
        </p:txBody>
      </p:sp>
    </p:spTree>
    <p:extLst>
      <p:ext uri="{BB962C8B-B14F-4D97-AF65-F5344CB8AC3E}">
        <p14:creationId xmlns:p14="http://schemas.microsoft.com/office/powerpoint/2010/main" val="518451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33</a:t>
            </a:fld>
            <a:endParaRPr lang="en-US"/>
          </a:p>
        </p:txBody>
      </p:sp>
    </p:spTree>
    <p:extLst>
      <p:ext uri="{BB962C8B-B14F-4D97-AF65-F5344CB8AC3E}">
        <p14:creationId xmlns:p14="http://schemas.microsoft.com/office/powerpoint/2010/main" val="2280967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34</a:t>
            </a:fld>
            <a:endParaRPr lang="en-US"/>
          </a:p>
        </p:txBody>
      </p:sp>
    </p:spTree>
    <p:extLst>
      <p:ext uri="{BB962C8B-B14F-4D97-AF65-F5344CB8AC3E}">
        <p14:creationId xmlns:p14="http://schemas.microsoft.com/office/powerpoint/2010/main" val="2428418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35</a:t>
            </a:fld>
            <a:endParaRPr lang="en-US"/>
          </a:p>
        </p:txBody>
      </p:sp>
    </p:spTree>
    <p:extLst>
      <p:ext uri="{BB962C8B-B14F-4D97-AF65-F5344CB8AC3E}">
        <p14:creationId xmlns:p14="http://schemas.microsoft.com/office/powerpoint/2010/main" val="2367729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 can be different types of packets flowing in the network. If all types of packet share the same queue then</a:t>
            </a:r>
          </a:p>
          <a:p>
            <a:r>
              <a:rPr lang="en-US" dirty="0"/>
              <a:t>Higher priority packets may get blocked by lower priority packets as shown in the figure. (resulting in priority inversion)</a:t>
            </a:r>
          </a:p>
          <a:p>
            <a:r>
              <a:rPr lang="en-US" dirty="0"/>
              <a:t>Here there is no cyclic dependency, but all the buffers of the network are exhausted by the request packet. This blocks the response packets forever to make forward progress. Response packet needs to reach to its destination for making forward progress of the whole system. This results in protocol level deadlock.</a:t>
            </a:r>
          </a:p>
          <a:p>
            <a:endParaRPr lang="en-US" dirty="0"/>
          </a:p>
          <a:p>
            <a:r>
              <a:rPr lang="en-US" dirty="0"/>
              <a:t>To resolve protocol deadlock separate queue for each message type is allocated, so that packets of one message type do not take up the buffers of other message types. These are called Virtual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4</a:t>
            </a:fld>
            <a:endParaRPr lang="en-US"/>
          </a:p>
        </p:txBody>
      </p:sp>
    </p:spTree>
    <p:extLst>
      <p:ext uri="{BB962C8B-B14F-4D97-AF65-F5344CB8AC3E}">
        <p14:creationId xmlns:p14="http://schemas.microsoft.com/office/powerpoint/2010/main" val="2850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quantify the likelihood of routing deadlocks in real application we performed the following experiments</a:t>
            </a:r>
          </a:p>
          <a:p>
            <a:r>
              <a:rPr lang="en-US" dirty="0"/>
              <a:t>With router configuration of 1-vc and 4-vc per virtual network</a:t>
            </a:r>
          </a:p>
          <a:p>
            <a:endParaRPr lang="en-US" dirty="0"/>
          </a:p>
          <a:p>
            <a:r>
              <a:rPr lang="en-US" dirty="0"/>
              <a:t>We took 8x8 Mesh and progressively removed links to see the likelihood of routing deadlock.</a:t>
            </a:r>
          </a:p>
          <a:p>
            <a:endParaRPr lang="en-US" dirty="0"/>
          </a:p>
          <a:p>
            <a:r>
              <a:rPr lang="en-US" dirty="0"/>
              <a:t>We did not observe the routing level deadlock where there were few faults, </a:t>
            </a:r>
          </a:p>
          <a:p>
            <a:r>
              <a:rPr lang="en-US" dirty="0"/>
              <a:t>Only when the topology becomes fragmented by removing more number of links do we actually start observing the deadlocks.</a:t>
            </a:r>
          </a:p>
          <a:p>
            <a:r>
              <a:rPr lang="en-US" dirty="0"/>
              <a:t>This shows that deadlocks are rare, yet it is the correctness issue and must be resolved for the functioning of the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5</a:t>
            </a:fld>
            <a:endParaRPr lang="en-US"/>
          </a:p>
        </p:txBody>
      </p:sp>
    </p:spTree>
    <p:extLst>
      <p:ext uri="{BB962C8B-B14F-4D97-AF65-F5344CB8AC3E}">
        <p14:creationId xmlns:p14="http://schemas.microsoft.com/office/powerpoint/2010/main" val="3501916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proposed solutions</a:t>
            </a:r>
          </a:p>
          <a:p>
            <a:endParaRPr lang="en-US" dirty="0"/>
          </a:p>
          <a:p>
            <a:r>
              <a:rPr lang="en-US" dirty="0"/>
              <a:t>Earlier Solutions proposed to resolve routing deadlock can be categorized in following categories:</a:t>
            </a:r>
          </a:p>
          <a:p>
            <a:r>
              <a:rPr lang="en-US" dirty="0"/>
              <a:t>1. Dally's theory:</a:t>
            </a:r>
          </a:p>
          <a:p>
            <a:r>
              <a:rPr lang="en-US" dirty="0"/>
              <a:t>	make CDG acyclic using routing algorithm, by disallowing certain turns</a:t>
            </a:r>
          </a:p>
          <a:p>
            <a:r>
              <a:rPr lang="en-US" dirty="0"/>
              <a:t>	examples are XY routing, West First routing </a:t>
            </a:r>
            <a:r>
              <a:rPr lang="en-US" dirty="0" err="1"/>
              <a:t>etc</a:t>
            </a:r>
            <a:endParaRPr lang="en-US" dirty="0"/>
          </a:p>
          <a:p>
            <a:r>
              <a:rPr lang="en-US" dirty="0"/>
              <a:t>2. </a:t>
            </a:r>
            <a:r>
              <a:rPr lang="en-US" dirty="0" err="1"/>
              <a:t>Duato's</a:t>
            </a:r>
            <a:r>
              <a:rPr lang="en-US" dirty="0"/>
              <a:t> theory</a:t>
            </a:r>
          </a:p>
          <a:p>
            <a:r>
              <a:rPr lang="en-US" dirty="0"/>
              <a:t>	Allows more path diversity</a:t>
            </a:r>
          </a:p>
          <a:p>
            <a:r>
              <a:rPr lang="en-US" dirty="0"/>
              <a:t>	tries to make the extended CDG to acyclic and proves that as long as there is a path which is acyclic then network is deadlock free</a:t>
            </a:r>
          </a:p>
          <a:p>
            <a:r>
              <a:rPr lang="en-US" dirty="0"/>
              <a:t>	examples are escape VC</a:t>
            </a:r>
          </a:p>
          <a:p>
            <a:r>
              <a:rPr lang="en-US" dirty="0"/>
              <a:t>3. There are flow control techniques:</a:t>
            </a:r>
          </a:p>
          <a:p>
            <a:r>
              <a:rPr lang="en-US" dirty="0"/>
              <a:t>	which controls the injection of packets in the network such that deadlock cycle never forms.</a:t>
            </a:r>
          </a:p>
          <a:p>
            <a:r>
              <a:rPr lang="en-US" dirty="0"/>
              <a:t>	examples are Bubble Flow Control</a:t>
            </a:r>
          </a:p>
          <a:p>
            <a:r>
              <a:rPr lang="en-US" dirty="0"/>
              <a:t>4. Deadlock recovery schemes argue that deadlock avoidance allocate excessive hardware just to prevent deadlocks to </a:t>
            </a:r>
            <a:r>
              <a:rPr lang="en-US" dirty="0" err="1"/>
              <a:t>occur..instead</a:t>
            </a:r>
            <a:r>
              <a:rPr lang="en-US" dirty="0"/>
              <a:t> we should detect deadlock and recover from it.</a:t>
            </a:r>
          </a:p>
          <a:p>
            <a:r>
              <a:rPr lang="en-US" dirty="0"/>
              <a:t>	Examples are Disha., static bubble and spin</a:t>
            </a:r>
          </a:p>
        </p:txBody>
      </p:sp>
      <p:sp>
        <p:nvSpPr>
          <p:cNvPr id="4" name="Slide Number Placeholder 3"/>
          <p:cNvSpPr>
            <a:spLocks noGrp="1"/>
          </p:cNvSpPr>
          <p:nvPr>
            <p:ph type="sldNum" sz="quarter" idx="5"/>
          </p:nvPr>
        </p:nvSpPr>
        <p:spPr/>
        <p:txBody>
          <a:bodyPr/>
          <a:lstStyle/>
          <a:p>
            <a:fld id="{01FF8F3D-8EC2-401A-A382-71B6C9BA2D7E}" type="slidenum">
              <a:rPr lang="en-US" smtClean="0"/>
              <a:t>6</a:t>
            </a:fld>
            <a:endParaRPr lang="en-US"/>
          </a:p>
        </p:txBody>
      </p:sp>
    </p:spTree>
    <p:extLst>
      <p:ext uri="{BB962C8B-B14F-4D97-AF65-F5344CB8AC3E}">
        <p14:creationId xmlns:p14="http://schemas.microsoft.com/office/powerpoint/2010/main" val="2484477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Solutions proposed to resolve protocol deadlock:</a:t>
            </a:r>
          </a:p>
          <a:p>
            <a:pPr marL="228600" indent="-228600">
              <a:buAutoNum type="arabicPeriod"/>
            </a:pPr>
            <a:r>
              <a:rPr lang="en-US" dirty="0"/>
              <a:t>Separate VC for each message type (aka Virtual Network)</a:t>
            </a:r>
          </a:p>
          <a:p>
            <a:pPr marL="228600" indent="-228600">
              <a:buAutoNum type="arabicPeriod"/>
            </a:pPr>
            <a:r>
              <a:rPr lang="en-US" dirty="0"/>
              <a:t>Avoiding message deadlock by having bubble for each message type. The underline theory is that if there is bubble in a ring then network is deadlock free. However this leads to non-minimal packet traversal</a:t>
            </a:r>
          </a:p>
          <a:p>
            <a:pPr marL="228600" indent="-228600">
              <a:buAutoNum type="arabicPeriod"/>
            </a:pPr>
            <a:r>
              <a:rPr lang="en-US" dirty="0"/>
              <a:t>Deadlock recovery has been proposed to protocol deadlock too. It requires extra buffers and probes to detect and resolve protocol level deadlocks at runtime.</a:t>
            </a:r>
          </a:p>
        </p:txBody>
      </p:sp>
      <p:sp>
        <p:nvSpPr>
          <p:cNvPr id="4" name="Slide Number Placeholder 3"/>
          <p:cNvSpPr>
            <a:spLocks noGrp="1"/>
          </p:cNvSpPr>
          <p:nvPr>
            <p:ph type="sldNum" sz="quarter" idx="5"/>
          </p:nvPr>
        </p:nvSpPr>
        <p:spPr/>
        <p:txBody>
          <a:bodyPr/>
          <a:lstStyle/>
          <a:p>
            <a:fld id="{01FF8F3D-8EC2-401A-A382-71B6C9BA2D7E}" type="slidenum">
              <a:rPr lang="en-US" smtClean="0"/>
              <a:t>7</a:t>
            </a:fld>
            <a:endParaRPr lang="en-US"/>
          </a:p>
        </p:txBody>
      </p:sp>
    </p:spTree>
    <p:extLst>
      <p:ext uri="{BB962C8B-B14F-4D97-AF65-F5344CB8AC3E}">
        <p14:creationId xmlns:p14="http://schemas.microsoft.com/office/powerpoint/2010/main" val="101976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classified the prior proposed techniques in following two categories:</a:t>
            </a:r>
          </a:p>
          <a:p>
            <a:pPr marL="228600" indent="-228600">
              <a:buAutoNum type="arabicPeriod"/>
            </a:pPr>
            <a:r>
              <a:rPr lang="en-US" dirty="0"/>
              <a:t>Proactive Techniques: These techniques avoid the deadlock in the network to begin with</a:t>
            </a:r>
          </a:p>
          <a:p>
            <a:pPr marL="228600" indent="-228600">
              <a:buAutoNum type="arabicPeriod"/>
            </a:pPr>
            <a:r>
              <a:rPr lang="en-US" dirty="0"/>
              <a:t>Reactive Techniques: These techniques allows the deadlock in the network. They detects the deadlock and then recovers from it.</a:t>
            </a:r>
          </a:p>
        </p:txBody>
      </p:sp>
      <p:sp>
        <p:nvSpPr>
          <p:cNvPr id="4" name="Slide Number Placeholder 3"/>
          <p:cNvSpPr>
            <a:spLocks noGrp="1"/>
          </p:cNvSpPr>
          <p:nvPr>
            <p:ph type="sldNum" sz="quarter" idx="5"/>
          </p:nvPr>
        </p:nvSpPr>
        <p:spPr/>
        <p:txBody>
          <a:bodyPr/>
          <a:lstStyle/>
          <a:p>
            <a:fld id="{01FF8F3D-8EC2-401A-A382-71B6C9BA2D7E}" type="slidenum">
              <a:rPr lang="en-US" smtClean="0"/>
              <a:t>8</a:t>
            </a:fld>
            <a:endParaRPr lang="en-US"/>
          </a:p>
        </p:txBody>
      </p:sp>
    </p:spTree>
    <p:extLst>
      <p:ext uri="{BB962C8B-B14F-4D97-AF65-F5344CB8AC3E}">
        <p14:creationId xmlns:p14="http://schemas.microsoft.com/office/powerpoint/2010/main" val="409374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Deadlock is a well studied problem in interconnection networks, more than 4 decades of research has been done in this field. I am evaluating the previous proposed solutions on following metric</a:t>
            </a:r>
          </a:p>
          <a:p>
            <a:r>
              <a:rPr lang="en-US" dirty="0"/>
              <a:t>Weather the solution provides full path diversity?</a:t>
            </a:r>
          </a:p>
          <a:p>
            <a:r>
              <a:rPr lang="en-US" dirty="0"/>
              <a:t>If there are extra VCs used in the solution?</a:t>
            </a:r>
          </a:p>
          <a:p>
            <a:r>
              <a:rPr lang="en-US" dirty="0"/>
              <a:t>Is the solution works for a fixed topology?</a:t>
            </a:r>
          </a:p>
          <a:p>
            <a:r>
              <a:rPr lang="en-US" dirty="0"/>
              <a:t>Does the solution require expensive circuitry to detect and resolve deadlock?</a:t>
            </a:r>
          </a:p>
          <a:p>
            <a:endParaRPr lang="en-US" dirty="0"/>
          </a:p>
          <a:p>
            <a:r>
              <a:rPr lang="en-US" dirty="0"/>
              <a:t>--</a:t>
            </a:r>
          </a:p>
          <a:p>
            <a:r>
              <a:rPr lang="en-US" dirty="0"/>
              <a:t>Dally’s solution restricts certain turns that a packet can take in the network, so the packet is not involved in the deadlock, to begin with.</a:t>
            </a:r>
          </a:p>
          <a:p>
            <a:r>
              <a:rPr lang="en-US" dirty="0"/>
              <a:t>Because of turn restriction, a packet cannot utilize the full path diversity and it needs to know about the topology.</a:t>
            </a:r>
          </a:p>
          <a:p>
            <a:endParaRPr lang="en-US" dirty="0"/>
          </a:p>
          <a:p>
            <a:r>
              <a:rPr lang="en-US" dirty="0" err="1"/>
              <a:t>Duato’s</a:t>
            </a:r>
            <a:r>
              <a:rPr lang="en-US" dirty="0"/>
              <a:t> theory proposes an acyclic escape path within the extended cyclic CDG of the network and every packet has access to this acyclic escape path to make the network deadlock-free. Acyclic escape path requires an extra set of buffers in the form of escape VC and </a:t>
            </a:r>
            <a:r>
              <a:rPr lang="en-US" dirty="0" err="1"/>
              <a:t>escapeVC</a:t>
            </a:r>
            <a:r>
              <a:rPr lang="en-US" dirty="0"/>
              <a:t> needs to know about the topology to make this escape path acyclic, and packet in the escape path cannot enjoy the full path diversity</a:t>
            </a:r>
          </a:p>
          <a:p>
            <a:endParaRPr lang="en-US" dirty="0"/>
          </a:p>
          <a:p>
            <a:r>
              <a:rPr lang="en-US" dirty="0"/>
              <a:t>Then there is work on restricting the injection of packets in the network such that deadlock never happens. This comes with an underlying theory that as long as there is a bubble or free VC present in the ring it will be deadlock-free.</a:t>
            </a:r>
          </a:p>
          <a:p>
            <a:r>
              <a:rPr lang="en-US" dirty="0"/>
              <a:t>This cannot provide full path diversity to the packet and this theory is tied to ring-like topology</a:t>
            </a:r>
          </a:p>
          <a:p>
            <a:endParaRPr lang="en-US" dirty="0"/>
          </a:p>
          <a:p>
            <a:r>
              <a:rPr lang="en-US" dirty="0"/>
              <a:t>Deflection routing keeps misrouting packets every cycle such that the packet never stays in the same buffer for more that one cycle. Because of which packet cannot utilize the full path diversity during congestion due to continued misrouting.</a:t>
            </a:r>
          </a:p>
          <a:p>
            <a:endParaRPr lang="en-US" dirty="0"/>
          </a:p>
          <a:p>
            <a:r>
              <a:rPr lang="en-US" dirty="0"/>
              <a:t>Then there is work on coordination, which detects and maps the deadlock during runtime using probes and timeouts and then synchronizes the movement of packets involved in the deadlock. This involves complicated deadlock detection circuitry.</a:t>
            </a:r>
          </a:p>
          <a:p>
            <a:endParaRPr lang="en-US" dirty="0"/>
          </a:p>
          <a:p>
            <a:r>
              <a:rPr lang="en-US" dirty="0"/>
              <a:t>As we can see there is no work which has all the favorable characteristics and we ask this question that can we come up with a technique which provides all these favorable characteristics </a:t>
            </a:r>
          </a:p>
        </p:txBody>
      </p:sp>
      <p:sp>
        <p:nvSpPr>
          <p:cNvPr id="4" name="Slide Number Placeholder 3"/>
          <p:cNvSpPr>
            <a:spLocks noGrp="1"/>
          </p:cNvSpPr>
          <p:nvPr>
            <p:ph type="sldNum" sz="quarter" idx="5"/>
          </p:nvPr>
        </p:nvSpPr>
        <p:spPr/>
        <p:txBody>
          <a:bodyPr/>
          <a:lstStyle/>
          <a:p>
            <a:fld id="{01FF8F3D-8EC2-401A-A382-71B6C9BA2D7E}" type="slidenum">
              <a:rPr lang="en-US" smtClean="0"/>
              <a:t>9</a:t>
            </a:fld>
            <a:endParaRPr lang="en-US"/>
          </a:p>
        </p:txBody>
      </p:sp>
    </p:spTree>
    <p:extLst>
      <p:ext uri="{BB962C8B-B14F-4D97-AF65-F5344CB8AC3E}">
        <p14:creationId xmlns:p14="http://schemas.microsoft.com/office/powerpoint/2010/main" val="63480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88824" cy="6858000"/>
            <a:chOff x="0" y="0"/>
            <a:chExt cx="12188824" cy="6858000"/>
          </a:xfrm>
        </p:grpSpPr>
        <p:sp>
          <p:nvSpPr>
            <p:cNvPr id="31" name="Isosceles Triangle 30"/>
            <p:cNvSpPr/>
            <p:nvPr/>
          </p:nvSpPr>
          <p:spPr>
            <a:xfrm>
              <a:off x="10956175" y="3589867"/>
              <a:ext cx="123264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748146" y="1872520"/>
            <a:ext cx="10041774"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48146" y="3518819"/>
            <a:ext cx="10041774" cy="1096899"/>
          </a:xfrm>
        </p:spPr>
        <p:txBody>
          <a:bodyPr anchor="t">
            <a:normAutofit/>
          </a:bodyPr>
          <a:lstStyle>
            <a:lvl1pPr marL="0" indent="0" algn="r">
              <a:buNone/>
              <a:defRPr sz="3200">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grpSp>
        <p:nvGrpSpPr>
          <p:cNvPr id="56" name="Group 55"/>
          <p:cNvGrpSpPr/>
          <p:nvPr userDrawn="1"/>
        </p:nvGrpSpPr>
        <p:grpSpPr>
          <a:xfrm>
            <a:off x="11074487" y="83871"/>
            <a:ext cx="1061254" cy="941624"/>
            <a:chOff x="-2220464" y="3217020"/>
            <a:chExt cx="2637151" cy="2586083"/>
          </a:xfrm>
          <a:solidFill>
            <a:schemeClr val="accent2"/>
          </a:solidFill>
        </p:grpSpPr>
        <p:cxnSp>
          <p:nvCxnSpPr>
            <p:cNvPr id="57" name="Straight Connector 56"/>
            <p:cNvCxnSpPr/>
            <p:nvPr/>
          </p:nvCxnSpPr>
          <p:spPr>
            <a:xfrm>
              <a:off x="-1884826" y="4137709"/>
              <a:ext cx="1946100" cy="0"/>
            </a:xfrm>
            <a:prstGeom prst="line">
              <a:avLst/>
            </a:prstGeom>
            <a:grpFill/>
            <a:ln w="38100" cap="flat" cmpd="sng" algn="ctr">
              <a:solidFill>
                <a:schemeClr val="accent1"/>
              </a:solidFill>
              <a:prstDash val="solid"/>
            </a:ln>
            <a:effectLst/>
          </p:spPr>
        </p:cxnSp>
        <p:cxnSp>
          <p:nvCxnSpPr>
            <p:cNvPr id="58" name="Straight Connector 57"/>
            <p:cNvCxnSpPr/>
            <p:nvPr/>
          </p:nvCxnSpPr>
          <p:spPr>
            <a:xfrm>
              <a:off x="-1884826" y="4893147"/>
              <a:ext cx="1965876" cy="0"/>
            </a:xfrm>
            <a:prstGeom prst="line">
              <a:avLst/>
            </a:prstGeom>
            <a:grpFill/>
            <a:ln w="38100" cap="flat" cmpd="sng" algn="ctr">
              <a:solidFill>
                <a:schemeClr val="accent1"/>
              </a:solidFill>
              <a:prstDash val="solid"/>
            </a:ln>
            <a:effectLst/>
          </p:spPr>
        </p:cxnSp>
        <p:cxnSp>
          <p:nvCxnSpPr>
            <p:cNvPr id="59" name="Straight Connector 58"/>
            <p:cNvCxnSpPr/>
            <p:nvPr/>
          </p:nvCxnSpPr>
          <p:spPr>
            <a:xfrm>
              <a:off x="-1884826" y="5637851"/>
              <a:ext cx="1965876" cy="0"/>
            </a:xfrm>
            <a:prstGeom prst="line">
              <a:avLst/>
            </a:prstGeom>
            <a:grpFill/>
            <a:ln w="38100" cap="flat" cmpd="sng" algn="ctr">
              <a:solidFill>
                <a:schemeClr val="accent1"/>
              </a:solidFill>
              <a:prstDash val="solid"/>
            </a:ln>
            <a:effectLst/>
          </p:spPr>
        </p:cxnSp>
        <p:cxnSp>
          <p:nvCxnSpPr>
            <p:cNvPr id="60" name="Straight Connector 59"/>
            <p:cNvCxnSpPr/>
            <p:nvPr/>
          </p:nvCxnSpPr>
          <p:spPr>
            <a:xfrm flipV="1">
              <a:off x="-2052645" y="3547524"/>
              <a:ext cx="0" cy="1925075"/>
            </a:xfrm>
            <a:prstGeom prst="line">
              <a:avLst/>
            </a:prstGeom>
            <a:grpFill/>
            <a:ln w="38100" cap="flat" cmpd="sng" algn="ctr">
              <a:solidFill>
                <a:schemeClr val="accent1"/>
              </a:solidFill>
              <a:prstDash val="solid"/>
            </a:ln>
            <a:effectLst/>
          </p:spPr>
        </p:cxnSp>
        <p:cxnSp>
          <p:nvCxnSpPr>
            <p:cNvPr id="61" name="Straight Connector 60"/>
            <p:cNvCxnSpPr/>
            <p:nvPr/>
          </p:nvCxnSpPr>
          <p:spPr>
            <a:xfrm>
              <a:off x="-1285473" y="3547524"/>
              <a:ext cx="0" cy="1925075"/>
            </a:xfrm>
            <a:prstGeom prst="line">
              <a:avLst/>
            </a:prstGeom>
            <a:grpFill/>
            <a:ln w="38100" cap="flat" cmpd="sng" algn="ctr">
              <a:solidFill>
                <a:schemeClr val="accent1"/>
              </a:solidFill>
              <a:prstDash val="solid"/>
            </a:ln>
            <a:effectLst/>
          </p:spPr>
        </p:cxnSp>
        <p:cxnSp>
          <p:nvCxnSpPr>
            <p:cNvPr id="62" name="Straight Connector 61"/>
            <p:cNvCxnSpPr/>
            <p:nvPr/>
          </p:nvCxnSpPr>
          <p:spPr>
            <a:xfrm>
              <a:off x="-518303" y="3547524"/>
              <a:ext cx="0" cy="1925075"/>
            </a:xfrm>
            <a:prstGeom prst="line">
              <a:avLst/>
            </a:prstGeom>
            <a:grpFill/>
            <a:ln w="38100" cap="flat" cmpd="sng" algn="ctr">
              <a:solidFill>
                <a:schemeClr val="accent1"/>
              </a:solidFill>
              <a:prstDash val="solid"/>
            </a:ln>
            <a:effectLst/>
          </p:spPr>
        </p:cxnSp>
        <p:cxnSp>
          <p:nvCxnSpPr>
            <p:cNvPr id="63" name="Straight Connector 62"/>
            <p:cNvCxnSpPr/>
            <p:nvPr/>
          </p:nvCxnSpPr>
          <p:spPr>
            <a:xfrm>
              <a:off x="248869" y="3547524"/>
              <a:ext cx="0" cy="1925075"/>
            </a:xfrm>
            <a:prstGeom prst="line">
              <a:avLst/>
            </a:prstGeom>
            <a:grpFill/>
            <a:ln w="38100" cap="flat" cmpd="sng" algn="ctr">
              <a:solidFill>
                <a:schemeClr val="accent1"/>
              </a:solidFill>
              <a:prstDash val="solid"/>
            </a:ln>
            <a:effectLst/>
          </p:spPr>
        </p:cxnSp>
        <p:cxnSp>
          <p:nvCxnSpPr>
            <p:cNvPr id="64" name="Straight Connector 63"/>
            <p:cNvCxnSpPr/>
            <p:nvPr/>
          </p:nvCxnSpPr>
          <p:spPr>
            <a:xfrm>
              <a:off x="-1884826" y="3382272"/>
              <a:ext cx="1965876" cy="0"/>
            </a:xfrm>
            <a:prstGeom prst="line">
              <a:avLst/>
            </a:prstGeom>
            <a:grpFill/>
            <a:ln w="38100" cap="flat" cmpd="sng" algn="ctr">
              <a:solidFill>
                <a:schemeClr val="accent1"/>
              </a:solidFill>
              <a:prstDash val="solid"/>
            </a:ln>
            <a:effectLst/>
          </p:spPr>
        </p:cxnSp>
        <p:sp>
          <p:nvSpPr>
            <p:cNvPr id="65" name="Rectangle 64"/>
            <p:cNvSpPr/>
            <p:nvPr/>
          </p:nvSpPr>
          <p:spPr>
            <a:xfrm>
              <a:off x="-2220464"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66" name="Rectangle 65"/>
            <p:cNvSpPr/>
            <p:nvPr/>
          </p:nvSpPr>
          <p:spPr>
            <a:xfrm>
              <a:off x="-1453293"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67" name="Rectangle 66"/>
            <p:cNvSpPr/>
            <p:nvPr/>
          </p:nvSpPr>
          <p:spPr>
            <a:xfrm>
              <a:off x="-686122"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68" name="Rectangle 67"/>
            <p:cNvSpPr/>
            <p:nvPr/>
          </p:nvSpPr>
          <p:spPr>
            <a:xfrm>
              <a:off x="81049"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69" name="Rectangle 68"/>
            <p:cNvSpPr/>
            <p:nvPr/>
          </p:nvSpPr>
          <p:spPr>
            <a:xfrm>
              <a:off x="-2220464"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0" name="Rectangle 69"/>
            <p:cNvSpPr/>
            <p:nvPr/>
          </p:nvSpPr>
          <p:spPr>
            <a:xfrm>
              <a:off x="-1453293"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1" name="Rectangle 70"/>
            <p:cNvSpPr/>
            <p:nvPr/>
          </p:nvSpPr>
          <p:spPr>
            <a:xfrm>
              <a:off x="-686122"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2" name="Rectangle 71"/>
            <p:cNvSpPr/>
            <p:nvPr/>
          </p:nvSpPr>
          <p:spPr>
            <a:xfrm>
              <a:off x="-2220464"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3" name="Rectangle 72"/>
            <p:cNvSpPr/>
            <p:nvPr/>
          </p:nvSpPr>
          <p:spPr>
            <a:xfrm>
              <a:off x="-1453293"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4" name="Rectangle 73"/>
            <p:cNvSpPr/>
            <p:nvPr/>
          </p:nvSpPr>
          <p:spPr>
            <a:xfrm>
              <a:off x="-686122"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5" name="Rectangle 74"/>
            <p:cNvSpPr/>
            <p:nvPr/>
          </p:nvSpPr>
          <p:spPr>
            <a:xfrm>
              <a:off x="81049"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6" name="Rectangle 75"/>
            <p:cNvSpPr/>
            <p:nvPr/>
          </p:nvSpPr>
          <p:spPr>
            <a:xfrm>
              <a:off x="-2220464"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7" name="Rectangle 76"/>
            <p:cNvSpPr/>
            <p:nvPr/>
          </p:nvSpPr>
          <p:spPr>
            <a:xfrm>
              <a:off x="-1453293"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8" name="Rectangle 77"/>
            <p:cNvSpPr/>
            <p:nvPr/>
          </p:nvSpPr>
          <p:spPr>
            <a:xfrm>
              <a:off x="-686122"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9" name="Rectangle 78"/>
            <p:cNvSpPr/>
            <p:nvPr/>
          </p:nvSpPr>
          <p:spPr>
            <a:xfrm>
              <a:off x="81049"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80" name="Rectangle 79"/>
            <p:cNvSpPr/>
            <p:nvPr/>
          </p:nvSpPr>
          <p:spPr>
            <a:xfrm>
              <a:off x="61273"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grpSp>
      <p:sp>
        <p:nvSpPr>
          <p:cNvPr id="36" name="Footer Placeholder 4">
            <a:extLst>
              <a:ext uri="{FF2B5EF4-FFF2-40B4-BE49-F238E27FC236}">
                <a16:creationId xmlns:a16="http://schemas.microsoft.com/office/drawing/2014/main" id="{C8CA1FDA-9B56-4F77-BD7E-ADD43C358374}"/>
              </a:ext>
            </a:extLst>
          </p:cNvPr>
          <p:cNvSpPr>
            <a:spLocks noGrp="1"/>
          </p:cNvSpPr>
          <p:nvPr>
            <p:ph type="ftr" sz="quarter" idx="11"/>
          </p:nvPr>
        </p:nvSpPr>
        <p:spPr>
          <a:xfrm>
            <a:off x="3583710" y="6446220"/>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
        <p:nvSpPr>
          <p:cNvPr id="37" name="Date Placeholder 3">
            <a:extLst>
              <a:ext uri="{FF2B5EF4-FFF2-40B4-BE49-F238E27FC236}">
                <a16:creationId xmlns:a16="http://schemas.microsoft.com/office/drawing/2014/main" id="{3DF9083B-4BC6-4A2E-802E-7B64C8FD5A52}"/>
              </a:ext>
            </a:extLst>
          </p:cNvPr>
          <p:cNvSpPr>
            <a:spLocks noGrp="1"/>
          </p:cNvSpPr>
          <p:nvPr>
            <p:ph type="dt" sz="half" idx="10"/>
          </p:nvPr>
        </p:nvSpPr>
        <p:spPr>
          <a:xfrm>
            <a:off x="10001516" y="6474691"/>
            <a:ext cx="812911" cy="383309"/>
          </a:xfrm>
          <a:prstGeom prst="rect">
            <a:avLst/>
          </a:prstGeom>
        </p:spPr>
        <p:txBody>
          <a:bodyPr/>
          <a:lstStyle>
            <a:lvl1pPr>
              <a:defRPr sz="1200" b="1">
                <a:solidFill>
                  <a:schemeClr val="tx1"/>
                </a:solidFill>
              </a:defRPr>
            </a:lvl1pPr>
          </a:lstStyle>
          <a:p>
            <a:r>
              <a:rPr lang="en-US"/>
              <a:t>9/16/18</a:t>
            </a:r>
            <a:endParaRPr lang="en-US" dirty="0"/>
          </a:p>
        </p:txBody>
      </p:sp>
    </p:spTree>
    <p:extLst>
      <p:ext uri="{BB962C8B-B14F-4D97-AF65-F5344CB8AC3E}">
        <p14:creationId xmlns:p14="http://schemas.microsoft.com/office/powerpoint/2010/main" val="21596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7" name="Date Placeholder 3">
            <a:extLst>
              <a:ext uri="{FF2B5EF4-FFF2-40B4-BE49-F238E27FC236}">
                <a16:creationId xmlns:a16="http://schemas.microsoft.com/office/drawing/2014/main" id="{44DEA409-3259-8546-8BA4-2B4CC5C7005C}"/>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8" name="Footer Placeholder 4">
            <a:extLst>
              <a:ext uri="{FF2B5EF4-FFF2-40B4-BE49-F238E27FC236}">
                <a16:creationId xmlns:a16="http://schemas.microsoft.com/office/drawing/2014/main" id="{130799C0-3956-8949-A242-17C01AAD5B6B}"/>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393383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10" name="Date Placeholder 3">
            <a:extLst>
              <a:ext uri="{FF2B5EF4-FFF2-40B4-BE49-F238E27FC236}">
                <a16:creationId xmlns:a16="http://schemas.microsoft.com/office/drawing/2014/main" id="{58ABAA53-CD8E-B441-96C4-444CE4C1B54C}"/>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11" name="Footer Placeholder 4">
            <a:extLst>
              <a:ext uri="{FF2B5EF4-FFF2-40B4-BE49-F238E27FC236}">
                <a16:creationId xmlns:a16="http://schemas.microsoft.com/office/drawing/2014/main" id="{F6BE6CC2-A0D0-4E46-9DFC-0E285A4A7817}"/>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3760090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7" name="Date Placeholder 3">
            <a:extLst>
              <a:ext uri="{FF2B5EF4-FFF2-40B4-BE49-F238E27FC236}">
                <a16:creationId xmlns:a16="http://schemas.microsoft.com/office/drawing/2014/main" id="{7EDBA232-0D0F-C247-B7C2-13A78E02CF26}"/>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8" name="Footer Placeholder 4">
            <a:extLst>
              <a:ext uri="{FF2B5EF4-FFF2-40B4-BE49-F238E27FC236}">
                <a16:creationId xmlns:a16="http://schemas.microsoft.com/office/drawing/2014/main" id="{B6231967-058E-A943-ACE0-8C42323CF08D}"/>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3143493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10" name="Date Placeholder 3">
            <a:extLst>
              <a:ext uri="{FF2B5EF4-FFF2-40B4-BE49-F238E27FC236}">
                <a16:creationId xmlns:a16="http://schemas.microsoft.com/office/drawing/2014/main" id="{BC9C02B4-7305-B644-9501-49128404186E}"/>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11" name="Footer Placeholder 4">
            <a:extLst>
              <a:ext uri="{FF2B5EF4-FFF2-40B4-BE49-F238E27FC236}">
                <a16:creationId xmlns:a16="http://schemas.microsoft.com/office/drawing/2014/main" id="{8A0784D3-4F5A-CD4A-A441-79943E7B22E9}"/>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998147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8" name="Date Placeholder 3">
            <a:extLst>
              <a:ext uri="{FF2B5EF4-FFF2-40B4-BE49-F238E27FC236}">
                <a16:creationId xmlns:a16="http://schemas.microsoft.com/office/drawing/2014/main" id="{FB0CAD69-7CEC-A14C-BFA2-EBDB43E5DB94}"/>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9" name="Footer Placeholder 4">
            <a:extLst>
              <a:ext uri="{FF2B5EF4-FFF2-40B4-BE49-F238E27FC236}">
                <a16:creationId xmlns:a16="http://schemas.microsoft.com/office/drawing/2014/main" id="{6F65E8B1-48D0-AB49-BFD9-00EC625ADBA3}"/>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955708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7" name="Date Placeholder 3">
            <a:extLst>
              <a:ext uri="{FF2B5EF4-FFF2-40B4-BE49-F238E27FC236}">
                <a16:creationId xmlns:a16="http://schemas.microsoft.com/office/drawing/2014/main" id="{3E48784B-0C3D-D140-8B9A-F780F489FB76}"/>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8" name="Footer Placeholder 4">
            <a:extLst>
              <a:ext uri="{FF2B5EF4-FFF2-40B4-BE49-F238E27FC236}">
                <a16:creationId xmlns:a16="http://schemas.microsoft.com/office/drawing/2014/main" id="{25E73649-33CA-F046-BFFD-F1B33AE44635}"/>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4052067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7" name="Date Placeholder 3">
            <a:extLst>
              <a:ext uri="{FF2B5EF4-FFF2-40B4-BE49-F238E27FC236}">
                <a16:creationId xmlns:a16="http://schemas.microsoft.com/office/drawing/2014/main" id="{FAA7E87E-A85C-8E4E-81C4-1AC2247D80F8}"/>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8" name="Footer Placeholder 4">
            <a:extLst>
              <a:ext uri="{FF2B5EF4-FFF2-40B4-BE49-F238E27FC236}">
                <a16:creationId xmlns:a16="http://schemas.microsoft.com/office/drawing/2014/main" id="{7BB5FC59-A4EE-2D45-A9C7-893D4EFC3273}"/>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740011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a:xfrm>
            <a:off x="393107" y="1114425"/>
            <a:ext cx="10707879" cy="5203248"/>
          </a:xfrm>
        </p:spPr>
        <p:txBody>
          <a:bodyPr/>
          <a:lstStyle>
            <a:lvl1pPr>
              <a:spcBef>
                <a:spcPts val="16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001516" y="6474691"/>
            <a:ext cx="812911" cy="383309"/>
          </a:xfrm>
          <a:prstGeom prst="rect">
            <a:avLst/>
          </a:prstGeom>
        </p:spPr>
        <p:txBody>
          <a:bodyPr/>
          <a:lstStyle>
            <a:lvl1pPr>
              <a:defRPr sz="1200" b="1">
                <a:solidFill>
                  <a:schemeClr val="tx1"/>
                </a:solidFill>
              </a:defRPr>
            </a:lvl1pPr>
          </a:lstStyle>
          <a:p>
            <a:r>
              <a:rPr lang="en-US" dirty="0"/>
              <a:t>9/16/18</a:t>
            </a:r>
          </a:p>
        </p:txBody>
      </p:sp>
      <p:sp>
        <p:nvSpPr>
          <p:cNvPr id="5" name="Footer Placeholder 4"/>
          <p:cNvSpPr>
            <a:spLocks noGrp="1"/>
          </p:cNvSpPr>
          <p:nvPr>
            <p:ph type="ftr" sz="quarter" idx="11"/>
          </p:nvPr>
        </p:nvSpPr>
        <p:spPr>
          <a:xfrm>
            <a:off x="3583710" y="6446220"/>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10" name="Rectangle 9">
            <a:extLst>
              <a:ext uri="{FF2B5EF4-FFF2-40B4-BE49-F238E27FC236}">
                <a16:creationId xmlns:a16="http://schemas.microsoft.com/office/drawing/2014/main" id="{0BD4C9A4-2A02-0745-8D9D-38252EF63302}"/>
              </a:ext>
            </a:extLst>
          </p:cNvPr>
          <p:cNvSpPr/>
          <p:nvPr userDrawn="1"/>
        </p:nvSpPr>
        <p:spPr>
          <a:xfrm>
            <a:off x="426609" y="6462333"/>
            <a:ext cx="1474327" cy="369332"/>
          </a:xfrm>
          <a:prstGeom prst="rect">
            <a:avLst/>
          </a:prstGeom>
          <a:noFill/>
          <a:ln>
            <a:solidFill>
              <a:schemeClr val="accent1"/>
            </a:solidFill>
          </a:ln>
        </p:spPr>
        <p:txBody>
          <a:bodyPr wrap="square" lIns="91440" tIns="45720" rIns="91440" bIns="45720">
            <a:spAutoFit/>
          </a:bodyPr>
          <a:lstStyle/>
          <a:p>
            <a:pPr algn="ctr"/>
            <a:r>
              <a:rPr lang="en-US" sz="1800" b="1" cap="none" spc="0" dirty="0">
                <a:ln w="0"/>
                <a:solidFill>
                  <a:schemeClr val="accent1"/>
                </a:solidFill>
                <a:effectLst>
                  <a:outerShdw blurRad="38100" dist="19050" dir="2700000" algn="tl" rotWithShape="0">
                    <a:schemeClr val="dk1">
                      <a:alpha val="40000"/>
                    </a:schemeClr>
                  </a:outerShdw>
                </a:effectLst>
              </a:rPr>
              <a:t>HPCA-2020</a:t>
            </a:r>
          </a:p>
        </p:txBody>
      </p:sp>
    </p:spTree>
    <p:extLst>
      <p:ext uri="{BB962C8B-B14F-4D97-AF65-F5344CB8AC3E}">
        <p14:creationId xmlns:p14="http://schemas.microsoft.com/office/powerpoint/2010/main" val="147887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9" name="Date Placeholder 3">
            <a:extLst>
              <a:ext uri="{FF2B5EF4-FFF2-40B4-BE49-F238E27FC236}">
                <a16:creationId xmlns:a16="http://schemas.microsoft.com/office/drawing/2014/main" id="{B98AAD60-2777-C845-B3F2-9E68ADE1BE30}"/>
              </a:ext>
            </a:extLst>
          </p:cNvPr>
          <p:cNvSpPr>
            <a:spLocks noGrp="1"/>
          </p:cNvSpPr>
          <p:nvPr>
            <p:ph type="dt" sz="half" idx="10"/>
          </p:nvPr>
        </p:nvSpPr>
        <p:spPr>
          <a:xfrm>
            <a:off x="9584032"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7" name="Footer Placeholder 4">
            <a:extLst>
              <a:ext uri="{FF2B5EF4-FFF2-40B4-BE49-F238E27FC236}">
                <a16:creationId xmlns:a16="http://schemas.microsoft.com/office/drawing/2014/main" id="{55AF3ED8-95FA-4425-949A-5636C90633D1}"/>
              </a:ext>
            </a:extLst>
          </p:cNvPr>
          <p:cNvSpPr>
            <a:spLocks noGrp="1"/>
          </p:cNvSpPr>
          <p:nvPr>
            <p:ph type="ftr" sz="quarter" idx="11"/>
          </p:nvPr>
        </p:nvSpPr>
        <p:spPr>
          <a:xfrm>
            <a:off x="3583710" y="6492875"/>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Tree>
    <p:extLst>
      <p:ext uri="{BB962C8B-B14F-4D97-AF65-F5344CB8AC3E}">
        <p14:creationId xmlns:p14="http://schemas.microsoft.com/office/powerpoint/2010/main" val="410787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1072342"/>
            <a:ext cx="5332768" cy="4969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3229" y="1072343"/>
            <a:ext cx="5051143" cy="496902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D1D0697-F66A-EE4C-B4D3-9802540BCCA0}" type="slidenum">
              <a:rPr lang="en-US" smtClean="0"/>
              <a:t>‹#›</a:t>
            </a:fld>
            <a:endParaRPr lang="en-US"/>
          </a:p>
        </p:txBody>
      </p:sp>
      <p:sp>
        <p:nvSpPr>
          <p:cNvPr id="8" name="Date Placeholder 3">
            <a:extLst>
              <a:ext uri="{FF2B5EF4-FFF2-40B4-BE49-F238E27FC236}">
                <a16:creationId xmlns:a16="http://schemas.microsoft.com/office/drawing/2014/main" id="{3036571A-D92A-994D-8031-54E3E80C1694}"/>
              </a:ext>
            </a:extLst>
          </p:cNvPr>
          <p:cNvSpPr>
            <a:spLocks noGrp="1"/>
          </p:cNvSpPr>
          <p:nvPr>
            <p:ph type="dt" sz="half" idx="10"/>
          </p:nvPr>
        </p:nvSpPr>
        <p:spPr>
          <a:xfrm>
            <a:off x="9800164"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10" name="Footer Placeholder 4">
            <a:extLst>
              <a:ext uri="{FF2B5EF4-FFF2-40B4-BE49-F238E27FC236}">
                <a16:creationId xmlns:a16="http://schemas.microsoft.com/office/drawing/2014/main" id="{EF245DB2-ECC5-47C4-96C4-60D1D2EEFCC3}"/>
              </a:ext>
            </a:extLst>
          </p:cNvPr>
          <p:cNvSpPr>
            <a:spLocks noGrp="1"/>
          </p:cNvSpPr>
          <p:nvPr>
            <p:ph type="ftr" sz="quarter" idx="11"/>
          </p:nvPr>
        </p:nvSpPr>
        <p:spPr>
          <a:xfrm>
            <a:off x="3583710" y="6492875"/>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Tree>
    <p:extLst>
      <p:ext uri="{BB962C8B-B14F-4D97-AF65-F5344CB8AC3E}">
        <p14:creationId xmlns:p14="http://schemas.microsoft.com/office/powerpoint/2010/main" val="296244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67433" y="1080328"/>
            <a:ext cx="519304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1712422"/>
            <a:ext cx="5193040" cy="455537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43599" y="1088640"/>
            <a:ext cx="527027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27966" y="1723092"/>
            <a:ext cx="5260965" cy="45363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0D1D0697-F66A-EE4C-B4D3-9802540BCCA0}" type="slidenum">
              <a:rPr lang="en-US" smtClean="0"/>
              <a:t>‹#›</a:t>
            </a:fld>
            <a:endParaRPr lang="en-US"/>
          </a:p>
        </p:txBody>
      </p:sp>
      <p:sp>
        <p:nvSpPr>
          <p:cNvPr id="10" name="Date Placeholder 3">
            <a:extLst>
              <a:ext uri="{FF2B5EF4-FFF2-40B4-BE49-F238E27FC236}">
                <a16:creationId xmlns:a16="http://schemas.microsoft.com/office/drawing/2014/main" id="{D78661A2-0243-F94A-BB59-825E2F21160E}"/>
              </a:ext>
            </a:extLst>
          </p:cNvPr>
          <p:cNvSpPr>
            <a:spLocks noGrp="1"/>
          </p:cNvSpPr>
          <p:nvPr>
            <p:ph type="dt" sz="half" idx="10"/>
          </p:nvPr>
        </p:nvSpPr>
        <p:spPr>
          <a:xfrm>
            <a:off x="9758599"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12" name="Footer Placeholder 4">
            <a:extLst>
              <a:ext uri="{FF2B5EF4-FFF2-40B4-BE49-F238E27FC236}">
                <a16:creationId xmlns:a16="http://schemas.microsoft.com/office/drawing/2014/main" id="{C587D291-D9E7-4A05-A824-03B34B4096A0}"/>
              </a:ext>
            </a:extLst>
          </p:cNvPr>
          <p:cNvSpPr>
            <a:spLocks noGrp="1"/>
          </p:cNvSpPr>
          <p:nvPr>
            <p:ph type="ftr" sz="quarter" idx="11"/>
          </p:nvPr>
        </p:nvSpPr>
        <p:spPr>
          <a:xfrm>
            <a:off x="3583710" y="6492875"/>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Tree>
    <p:extLst>
      <p:ext uri="{BB962C8B-B14F-4D97-AF65-F5344CB8AC3E}">
        <p14:creationId xmlns:p14="http://schemas.microsoft.com/office/powerpoint/2010/main" val="1702177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2385" y="169027"/>
            <a:ext cx="10598728" cy="728749"/>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0D1D0697-F66A-EE4C-B4D3-9802540BCCA0}" type="slidenum">
              <a:rPr lang="en-US" smtClean="0"/>
              <a:t>‹#›</a:t>
            </a:fld>
            <a:endParaRPr lang="en-US"/>
          </a:p>
        </p:txBody>
      </p:sp>
      <p:sp>
        <p:nvSpPr>
          <p:cNvPr id="6" name="Date Placeholder 3">
            <a:extLst>
              <a:ext uri="{FF2B5EF4-FFF2-40B4-BE49-F238E27FC236}">
                <a16:creationId xmlns:a16="http://schemas.microsoft.com/office/drawing/2014/main" id="{7E339530-0C7A-274F-9B38-6AFE97FA5888}"/>
              </a:ext>
            </a:extLst>
          </p:cNvPr>
          <p:cNvSpPr>
            <a:spLocks noGrp="1"/>
          </p:cNvSpPr>
          <p:nvPr>
            <p:ph type="dt" sz="half" idx="10"/>
          </p:nvPr>
        </p:nvSpPr>
        <p:spPr>
          <a:xfrm>
            <a:off x="9758596"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8" name="Footer Placeholder 4">
            <a:extLst>
              <a:ext uri="{FF2B5EF4-FFF2-40B4-BE49-F238E27FC236}">
                <a16:creationId xmlns:a16="http://schemas.microsoft.com/office/drawing/2014/main" id="{F8018404-8963-41C1-B24F-8D9C2D8C1414}"/>
              </a:ext>
            </a:extLst>
          </p:cNvPr>
          <p:cNvSpPr>
            <a:spLocks noGrp="1"/>
          </p:cNvSpPr>
          <p:nvPr>
            <p:ph type="ftr" sz="quarter" idx="11"/>
          </p:nvPr>
        </p:nvSpPr>
        <p:spPr>
          <a:xfrm>
            <a:off x="3583710" y="6492875"/>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Tree>
    <p:extLst>
      <p:ext uri="{BB962C8B-B14F-4D97-AF65-F5344CB8AC3E}">
        <p14:creationId xmlns:p14="http://schemas.microsoft.com/office/powerpoint/2010/main" val="2044749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1D0697-F66A-EE4C-B4D3-9802540BCCA0}" type="slidenum">
              <a:rPr lang="en-US" smtClean="0"/>
              <a:t>‹#›</a:t>
            </a:fld>
            <a:endParaRPr lang="en-US"/>
          </a:p>
        </p:txBody>
      </p:sp>
      <p:sp>
        <p:nvSpPr>
          <p:cNvPr id="7" name="Date Placeholder 3">
            <a:extLst>
              <a:ext uri="{FF2B5EF4-FFF2-40B4-BE49-F238E27FC236}">
                <a16:creationId xmlns:a16="http://schemas.microsoft.com/office/drawing/2014/main" id="{6F66F08E-4DB8-DA49-9A48-3E3ED2C09220}"/>
              </a:ext>
            </a:extLst>
          </p:cNvPr>
          <p:cNvSpPr>
            <a:spLocks noGrp="1"/>
          </p:cNvSpPr>
          <p:nvPr>
            <p:ph type="dt" sz="half" idx="10"/>
          </p:nvPr>
        </p:nvSpPr>
        <p:spPr>
          <a:xfrm>
            <a:off x="9617284"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5" name="Footer Placeholder 4">
            <a:extLst>
              <a:ext uri="{FF2B5EF4-FFF2-40B4-BE49-F238E27FC236}">
                <a16:creationId xmlns:a16="http://schemas.microsoft.com/office/drawing/2014/main" id="{B528BDBA-293A-46FC-AAE1-EFBFD8DC747D}"/>
              </a:ext>
            </a:extLst>
          </p:cNvPr>
          <p:cNvSpPr>
            <a:spLocks noGrp="1"/>
          </p:cNvSpPr>
          <p:nvPr>
            <p:ph type="ftr" sz="quarter" idx="11"/>
          </p:nvPr>
        </p:nvSpPr>
        <p:spPr>
          <a:xfrm>
            <a:off x="3583710" y="6492875"/>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Tree>
    <p:extLst>
      <p:ext uri="{BB962C8B-B14F-4D97-AF65-F5344CB8AC3E}">
        <p14:creationId xmlns:p14="http://schemas.microsoft.com/office/powerpoint/2010/main" val="122186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D1D0697-F66A-EE4C-B4D3-9802540BCCA0}" type="slidenum">
              <a:rPr lang="en-US" smtClean="0"/>
              <a:t>‹#›</a:t>
            </a:fld>
            <a:endParaRPr lang="en-US"/>
          </a:p>
        </p:txBody>
      </p:sp>
      <p:sp>
        <p:nvSpPr>
          <p:cNvPr id="10" name="Footer Placeholder 4">
            <a:extLst>
              <a:ext uri="{FF2B5EF4-FFF2-40B4-BE49-F238E27FC236}">
                <a16:creationId xmlns:a16="http://schemas.microsoft.com/office/drawing/2014/main" id="{7790A1D8-5927-469D-B8F4-E04F000926EA}"/>
              </a:ext>
            </a:extLst>
          </p:cNvPr>
          <p:cNvSpPr>
            <a:spLocks noGrp="1"/>
          </p:cNvSpPr>
          <p:nvPr>
            <p:ph type="ftr" sz="quarter" idx="11"/>
          </p:nvPr>
        </p:nvSpPr>
        <p:spPr>
          <a:xfrm>
            <a:off x="3583710" y="6492875"/>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
        <p:nvSpPr>
          <p:cNvPr id="11" name="Date Placeholder 3">
            <a:extLst>
              <a:ext uri="{FF2B5EF4-FFF2-40B4-BE49-F238E27FC236}">
                <a16:creationId xmlns:a16="http://schemas.microsoft.com/office/drawing/2014/main" id="{CC249F43-CFBE-4EDB-B5F6-27C3BA4E3AC8}"/>
              </a:ext>
            </a:extLst>
          </p:cNvPr>
          <p:cNvSpPr txBox="1">
            <a:spLocks/>
          </p:cNvSpPr>
          <p:nvPr userDrawn="1"/>
        </p:nvSpPr>
        <p:spPr>
          <a:xfrm>
            <a:off x="9617284" y="6401579"/>
            <a:ext cx="812911" cy="365125"/>
          </a:xfrm>
          <a:prstGeom prst="rect">
            <a:avLst/>
          </a:prstGeom>
        </p:spPr>
        <p:txBody>
          <a:bodyPr vert="horz" lIns="91440" tIns="45720" rIns="91440" bIns="45720" rtlCol="0" anchor="ctr"/>
          <a:lstStyle>
            <a:defPPr>
              <a:defRPr lang="en-US"/>
            </a:defPPr>
            <a:lvl1pPr marL="0" algn="r" defTabSz="914400" rtl="0" eaLnBrk="1" latinLnBrk="0" hangingPunct="1">
              <a:defRPr sz="10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9/16/18</a:t>
            </a:r>
            <a:endParaRPr lang="en-US" dirty="0"/>
          </a:p>
        </p:txBody>
      </p:sp>
    </p:spTree>
    <p:extLst>
      <p:ext uri="{BB962C8B-B14F-4D97-AF65-F5344CB8AC3E}">
        <p14:creationId xmlns:p14="http://schemas.microsoft.com/office/powerpoint/2010/main" val="634166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D1D0697-F66A-EE4C-B4D3-9802540BCCA0}" type="slidenum">
              <a:rPr lang="en-US" smtClean="0"/>
              <a:t>‹#›</a:t>
            </a:fld>
            <a:endParaRPr lang="en-US"/>
          </a:p>
        </p:txBody>
      </p:sp>
      <p:sp>
        <p:nvSpPr>
          <p:cNvPr id="8" name="Date Placeholder 3">
            <a:extLst>
              <a:ext uri="{FF2B5EF4-FFF2-40B4-BE49-F238E27FC236}">
                <a16:creationId xmlns:a16="http://schemas.microsoft.com/office/drawing/2014/main" id="{CE41EEE0-25E3-2740-BA4C-3E7232296B72}"/>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9" name="Footer Placeholder 4">
            <a:extLst>
              <a:ext uri="{FF2B5EF4-FFF2-40B4-BE49-F238E27FC236}">
                <a16:creationId xmlns:a16="http://schemas.microsoft.com/office/drawing/2014/main" id="{5A25FCB7-3158-8D45-B8B2-E8E40E5F734F}"/>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3424061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3589867"/>
            <a:ext cx="12188825" cy="3268133"/>
            <a:chOff x="0" y="3589867"/>
            <a:chExt cx="12188825" cy="3268133"/>
          </a:xfrm>
        </p:grpSpPr>
        <p:sp>
          <p:nvSpPr>
            <p:cNvPr id="28" name="Isosceles Triangle 27"/>
            <p:cNvSpPr/>
            <p:nvPr/>
          </p:nvSpPr>
          <p:spPr>
            <a:xfrm>
              <a:off x="10989425" y="3589867"/>
              <a:ext cx="1199400"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393107" y="213915"/>
            <a:ext cx="10690788" cy="76371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01653" y="1042587"/>
            <a:ext cx="10648060" cy="5267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358436" y="6401579"/>
            <a:ext cx="683339" cy="365125"/>
          </a:xfrm>
          <a:prstGeom prst="rect">
            <a:avLst/>
          </a:prstGeom>
        </p:spPr>
        <p:txBody>
          <a:bodyPr vert="horz" lIns="91440" tIns="45720" rIns="91440" bIns="45720" rtlCol="0" anchor="ctr"/>
          <a:lstStyle>
            <a:lvl1pPr algn="r">
              <a:defRPr sz="1600">
                <a:solidFill>
                  <a:schemeClr val="accent2"/>
                </a:solidFill>
              </a:defRPr>
            </a:lvl1pPr>
          </a:lstStyle>
          <a:p>
            <a:fld id="{0D1D0697-F66A-EE4C-B4D3-9802540BCCA0}" type="slidenum">
              <a:rPr lang="en-US" smtClean="0"/>
              <a:pPr/>
              <a:t>‹#›</a:t>
            </a:fld>
            <a:endParaRPr lang="en-US" dirty="0"/>
          </a:p>
        </p:txBody>
      </p:sp>
      <p:cxnSp>
        <p:nvCxnSpPr>
          <p:cNvPr id="9" name="Straight Connector 8"/>
          <p:cNvCxnSpPr>
            <a:cxnSpLocks/>
          </p:cNvCxnSpPr>
          <p:nvPr userDrawn="1"/>
        </p:nvCxnSpPr>
        <p:spPr>
          <a:xfrm>
            <a:off x="377554" y="6401579"/>
            <a:ext cx="10778126" cy="0"/>
          </a:xfrm>
          <a:prstGeom prst="line">
            <a:avLst/>
          </a:prstGeom>
          <a:ln w="44450">
            <a:solidFill>
              <a:schemeClr val="accent1"/>
            </a:solidFill>
          </a:ln>
        </p:spPr>
        <p:style>
          <a:lnRef idx="1">
            <a:schemeClr val="dk1"/>
          </a:lnRef>
          <a:fillRef idx="0">
            <a:schemeClr val="dk1"/>
          </a:fillRef>
          <a:effectRef idx="0">
            <a:schemeClr val="dk1"/>
          </a:effectRef>
          <a:fontRef idx="minor">
            <a:schemeClr val="tx1"/>
          </a:fontRef>
        </p:style>
      </p:cxnSp>
      <p:cxnSp>
        <p:nvCxnSpPr>
          <p:cNvPr id="30" name="Straight Connector 29"/>
          <p:cNvCxnSpPr>
            <a:cxnSpLocks/>
          </p:cNvCxnSpPr>
          <p:nvPr userDrawn="1"/>
        </p:nvCxnSpPr>
        <p:spPr>
          <a:xfrm>
            <a:off x="707009" y="977633"/>
            <a:ext cx="10103421" cy="0"/>
          </a:xfrm>
          <a:prstGeom prst="line">
            <a:avLst/>
          </a:prstGeom>
          <a:ln w="5715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userDrawn="1"/>
        </p:nvCxnSpPr>
        <p:spPr>
          <a:xfrm>
            <a:off x="29675" y="977633"/>
            <a:ext cx="677334" cy="0"/>
          </a:xfrm>
          <a:prstGeom prst="line">
            <a:avLst/>
          </a:prstGeom>
          <a:ln w="57150">
            <a:solidFill>
              <a:schemeClr val="accent1"/>
            </a:solidFill>
          </a:ln>
        </p:spPr>
        <p:style>
          <a:lnRef idx="1">
            <a:schemeClr val="dk1"/>
          </a:lnRef>
          <a:fillRef idx="0">
            <a:schemeClr val="dk1"/>
          </a:fillRef>
          <a:effectRef idx="0">
            <a:schemeClr val="dk1"/>
          </a:effectRef>
          <a:fontRef idx="minor">
            <a:schemeClr val="tx1"/>
          </a:fontRef>
        </p:style>
      </p:cxnSp>
      <p:cxnSp>
        <p:nvCxnSpPr>
          <p:cNvPr id="34" name="Straight Connector 33"/>
          <p:cNvCxnSpPr>
            <a:cxnSpLocks/>
          </p:cNvCxnSpPr>
          <p:nvPr userDrawn="1"/>
        </p:nvCxnSpPr>
        <p:spPr>
          <a:xfrm>
            <a:off x="10801884" y="977633"/>
            <a:ext cx="1261128" cy="0"/>
          </a:xfrm>
          <a:prstGeom prst="line">
            <a:avLst/>
          </a:prstGeom>
          <a:ln w="57150">
            <a:solidFill>
              <a:schemeClr val="accent1"/>
            </a:solidFill>
          </a:ln>
        </p:spPr>
        <p:style>
          <a:lnRef idx="1">
            <a:schemeClr val="dk1"/>
          </a:lnRef>
          <a:fillRef idx="0">
            <a:schemeClr val="dk1"/>
          </a:fillRef>
          <a:effectRef idx="0">
            <a:schemeClr val="dk1"/>
          </a:effectRef>
          <a:fontRef idx="minor">
            <a:schemeClr val="tx1"/>
          </a:fontRef>
        </p:style>
      </p:cxnSp>
      <p:grpSp>
        <p:nvGrpSpPr>
          <p:cNvPr id="35" name="Group 34"/>
          <p:cNvGrpSpPr/>
          <p:nvPr userDrawn="1"/>
        </p:nvGrpSpPr>
        <p:grpSpPr>
          <a:xfrm>
            <a:off x="11065941" y="32595"/>
            <a:ext cx="1000721" cy="887914"/>
            <a:chOff x="-2220464" y="3217020"/>
            <a:chExt cx="2637151" cy="2586083"/>
          </a:xfrm>
          <a:solidFill>
            <a:schemeClr val="accent2"/>
          </a:solidFill>
        </p:grpSpPr>
        <p:cxnSp>
          <p:nvCxnSpPr>
            <p:cNvPr id="36" name="Straight Connector 35"/>
            <p:cNvCxnSpPr/>
            <p:nvPr/>
          </p:nvCxnSpPr>
          <p:spPr>
            <a:xfrm>
              <a:off x="-1884826" y="4137709"/>
              <a:ext cx="1946100" cy="0"/>
            </a:xfrm>
            <a:prstGeom prst="line">
              <a:avLst/>
            </a:prstGeom>
            <a:grpFill/>
            <a:ln w="38100" cap="flat" cmpd="sng" algn="ctr">
              <a:solidFill>
                <a:schemeClr val="accent1"/>
              </a:solidFill>
              <a:prstDash val="solid"/>
            </a:ln>
            <a:effectLst/>
          </p:spPr>
        </p:cxnSp>
        <p:cxnSp>
          <p:nvCxnSpPr>
            <p:cNvPr id="37" name="Straight Connector 36"/>
            <p:cNvCxnSpPr/>
            <p:nvPr/>
          </p:nvCxnSpPr>
          <p:spPr>
            <a:xfrm>
              <a:off x="-1884826" y="4893147"/>
              <a:ext cx="1965876" cy="0"/>
            </a:xfrm>
            <a:prstGeom prst="line">
              <a:avLst/>
            </a:prstGeom>
            <a:grpFill/>
            <a:ln w="38100" cap="flat" cmpd="sng" algn="ctr">
              <a:solidFill>
                <a:schemeClr val="accent1"/>
              </a:solidFill>
              <a:prstDash val="solid"/>
            </a:ln>
            <a:effectLst/>
          </p:spPr>
        </p:cxnSp>
        <p:cxnSp>
          <p:nvCxnSpPr>
            <p:cNvPr id="38" name="Straight Connector 37"/>
            <p:cNvCxnSpPr/>
            <p:nvPr/>
          </p:nvCxnSpPr>
          <p:spPr>
            <a:xfrm>
              <a:off x="-1884826" y="5637851"/>
              <a:ext cx="1965876" cy="0"/>
            </a:xfrm>
            <a:prstGeom prst="line">
              <a:avLst/>
            </a:prstGeom>
            <a:grpFill/>
            <a:ln w="38100" cap="flat" cmpd="sng" algn="ctr">
              <a:solidFill>
                <a:schemeClr val="accent1"/>
              </a:solidFill>
              <a:prstDash val="solid"/>
            </a:ln>
            <a:effectLst/>
          </p:spPr>
        </p:cxnSp>
        <p:cxnSp>
          <p:nvCxnSpPr>
            <p:cNvPr id="39" name="Straight Connector 38"/>
            <p:cNvCxnSpPr/>
            <p:nvPr/>
          </p:nvCxnSpPr>
          <p:spPr>
            <a:xfrm flipV="1">
              <a:off x="-2052645" y="3547524"/>
              <a:ext cx="0" cy="1925075"/>
            </a:xfrm>
            <a:prstGeom prst="line">
              <a:avLst/>
            </a:prstGeom>
            <a:grpFill/>
            <a:ln w="38100" cap="flat" cmpd="sng" algn="ctr">
              <a:solidFill>
                <a:schemeClr val="accent1"/>
              </a:solidFill>
              <a:prstDash val="solid"/>
            </a:ln>
            <a:effectLst/>
          </p:spPr>
        </p:cxnSp>
        <p:cxnSp>
          <p:nvCxnSpPr>
            <p:cNvPr id="40" name="Straight Connector 39"/>
            <p:cNvCxnSpPr/>
            <p:nvPr/>
          </p:nvCxnSpPr>
          <p:spPr>
            <a:xfrm>
              <a:off x="-1285473" y="3547524"/>
              <a:ext cx="0" cy="1925075"/>
            </a:xfrm>
            <a:prstGeom prst="line">
              <a:avLst/>
            </a:prstGeom>
            <a:grpFill/>
            <a:ln w="38100" cap="flat" cmpd="sng" algn="ctr">
              <a:solidFill>
                <a:schemeClr val="accent1"/>
              </a:solidFill>
              <a:prstDash val="solid"/>
            </a:ln>
            <a:effectLst/>
          </p:spPr>
        </p:cxnSp>
        <p:cxnSp>
          <p:nvCxnSpPr>
            <p:cNvPr id="41" name="Straight Connector 40"/>
            <p:cNvCxnSpPr/>
            <p:nvPr/>
          </p:nvCxnSpPr>
          <p:spPr>
            <a:xfrm>
              <a:off x="-518303" y="3547524"/>
              <a:ext cx="0" cy="1925075"/>
            </a:xfrm>
            <a:prstGeom prst="line">
              <a:avLst/>
            </a:prstGeom>
            <a:grpFill/>
            <a:ln w="38100" cap="flat" cmpd="sng" algn="ctr">
              <a:solidFill>
                <a:schemeClr val="accent1"/>
              </a:solidFill>
              <a:prstDash val="solid"/>
            </a:ln>
            <a:effectLst/>
          </p:spPr>
        </p:cxnSp>
        <p:cxnSp>
          <p:nvCxnSpPr>
            <p:cNvPr id="42" name="Straight Connector 41"/>
            <p:cNvCxnSpPr/>
            <p:nvPr/>
          </p:nvCxnSpPr>
          <p:spPr>
            <a:xfrm>
              <a:off x="248869" y="3547524"/>
              <a:ext cx="0" cy="1925075"/>
            </a:xfrm>
            <a:prstGeom prst="line">
              <a:avLst/>
            </a:prstGeom>
            <a:grpFill/>
            <a:ln w="38100" cap="flat" cmpd="sng" algn="ctr">
              <a:solidFill>
                <a:schemeClr val="accent1"/>
              </a:solidFill>
              <a:prstDash val="solid"/>
            </a:ln>
            <a:effectLst/>
          </p:spPr>
        </p:cxnSp>
        <p:cxnSp>
          <p:nvCxnSpPr>
            <p:cNvPr id="43" name="Straight Connector 42"/>
            <p:cNvCxnSpPr/>
            <p:nvPr/>
          </p:nvCxnSpPr>
          <p:spPr>
            <a:xfrm>
              <a:off x="-1884826" y="3382272"/>
              <a:ext cx="1965876" cy="0"/>
            </a:xfrm>
            <a:prstGeom prst="line">
              <a:avLst/>
            </a:prstGeom>
            <a:grpFill/>
            <a:ln w="38100" cap="flat" cmpd="sng" algn="ctr">
              <a:solidFill>
                <a:schemeClr val="accent1"/>
              </a:solidFill>
              <a:prstDash val="solid"/>
            </a:ln>
            <a:effectLst/>
          </p:spPr>
        </p:cxnSp>
        <p:sp>
          <p:nvSpPr>
            <p:cNvPr id="44" name="Rectangle 43"/>
            <p:cNvSpPr/>
            <p:nvPr/>
          </p:nvSpPr>
          <p:spPr>
            <a:xfrm>
              <a:off x="-2220464"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45" name="Rectangle 44"/>
            <p:cNvSpPr/>
            <p:nvPr/>
          </p:nvSpPr>
          <p:spPr>
            <a:xfrm>
              <a:off x="-1453293"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46" name="Rectangle 45"/>
            <p:cNvSpPr/>
            <p:nvPr/>
          </p:nvSpPr>
          <p:spPr>
            <a:xfrm>
              <a:off x="-686122"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47" name="Rectangle 46"/>
            <p:cNvSpPr/>
            <p:nvPr/>
          </p:nvSpPr>
          <p:spPr>
            <a:xfrm>
              <a:off x="81049"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48" name="Rectangle 47"/>
            <p:cNvSpPr/>
            <p:nvPr/>
          </p:nvSpPr>
          <p:spPr>
            <a:xfrm>
              <a:off x="-2220464"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49" name="Rectangle 48"/>
            <p:cNvSpPr/>
            <p:nvPr/>
          </p:nvSpPr>
          <p:spPr>
            <a:xfrm>
              <a:off x="-1453293"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0" name="Rectangle 49"/>
            <p:cNvSpPr/>
            <p:nvPr/>
          </p:nvSpPr>
          <p:spPr>
            <a:xfrm>
              <a:off x="-686122"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1" name="Rectangle 50"/>
            <p:cNvSpPr/>
            <p:nvPr/>
          </p:nvSpPr>
          <p:spPr>
            <a:xfrm>
              <a:off x="-2220464"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2" name="Rectangle 51"/>
            <p:cNvSpPr/>
            <p:nvPr/>
          </p:nvSpPr>
          <p:spPr>
            <a:xfrm>
              <a:off x="-1453293"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3" name="Rectangle 52"/>
            <p:cNvSpPr/>
            <p:nvPr/>
          </p:nvSpPr>
          <p:spPr>
            <a:xfrm>
              <a:off x="-686122"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4" name="Rectangle 53"/>
            <p:cNvSpPr/>
            <p:nvPr/>
          </p:nvSpPr>
          <p:spPr>
            <a:xfrm>
              <a:off x="81049"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5" name="Rectangle 54"/>
            <p:cNvSpPr/>
            <p:nvPr/>
          </p:nvSpPr>
          <p:spPr>
            <a:xfrm>
              <a:off x="-2220464"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6" name="Rectangle 55"/>
            <p:cNvSpPr/>
            <p:nvPr/>
          </p:nvSpPr>
          <p:spPr>
            <a:xfrm>
              <a:off x="-1453293"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7" name="Rectangle 56"/>
            <p:cNvSpPr/>
            <p:nvPr/>
          </p:nvSpPr>
          <p:spPr>
            <a:xfrm>
              <a:off x="-686122"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8" name="Rectangle 57"/>
            <p:cNvSpPr/>
            <p:nvPr/>
          </p:nvSpPr>
          <p:spPr>
            <a:xfrm>
              <a:off x="81049"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9" name="Rectangle 58"/>
            <p:cNvSpPr/>
            <p:nvPr/>
          </p:nvSpPr>
          <p:spPr>
            <a:xfrm>
              <a:off x="61273"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grpSp>
      <p:sp>
        <p:nvSpPr>
          <p:cNvPr id="61" name="Footer Placeholder 4">
            <a:extLst>
              <a:ext uri="{FF2B5EF4-FFF2-40B4-BE49-F238E27FC236}">
                <a16:creationId xmlns:a16="http://schemas.microsoft.com/office/drawing/2014/main" id="{39608CBE-E3BA-40B6-A49C-79E8D536552E}"/>
              </a:ext>
            </a:extLst>
          </p:cNvPr>
          <p:cNvSpPr>
            <a:spLocks noGrp="1"/>
          </p:cNvSpPr>
          <p:nvPr>
            <p:ph type="ftr" sz="quarter" idx="3"/>
          </p:nvPr>
        </p:nvSpPr>
        <p:spPr>
          <a:xfrm>
            <a:off x="3583710" y="6455551"/>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
        <p:nvSpPr>
          <p:cNvPr id="62" name="Date Placeholder 3">
            <a:extLst>
              <a:ext uri="{FF2B5EF4-FFF2-40B4-BE49-F238E27FC236}">
                <a16:creationId xmlns:a16="http://schemas.microsoft.com/office/drawing/2014/main" id="{6D8D822D-556C-4EB5-A37C-4F157CAE010B}"/>
              </a:ext>
            </a:extLst>
          </p:cNvPr>
          <p:cNvSpPr>
            <a:spLocks noGrp="1"/>
          </p:cNvSpPr>
          <p:nvPr>
            <p:ph type="dt" sz="half" idx="2"/>
          </p:nvPr>
        </p:nvSpPr>
        <p:spPr>
          <a:xfrm>
            <a:off x="10001516" y="6474691"/>
            <a:ext cx="812911" cy="383309"/>
          </a:xfrm>
          <a:prstGeom prst="rect">
            <a:avLst/>
          </a:prstGeom>
        </p:spPr>
        <p:txBody>
          <a:bodyPr/>
          <a:lstStyle>
            <a:lvl1pPr>
              <a:defRPr sz="1200" b="1">
                <a:solidFill>
                  <a:schemeClr val="tx1"/>
                </a:solidFill>
              </a:defRPr>
            </a:lvl1pPr>
          </a:lstStyle>
          <a:p>
            <a:r>
              <a:rPr lang="en-US"/>
              <a:t>9/16/18</a:t>
            </a:r>
            <a:endParaRPr lang="en-US" dirty="0"/>
          </a:p>
        </p:txBody>
      </p:sp>
    </p:spTree>
    <p:extLst>
      <p:ext uri="{BB962C8B-B14F-4D97-AF65-F5344CB8AC3E}">
        <p14:creationId xmlns:p14="http://schemas.microsoft.com/office/powerpoint/2010/main" val="1086751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lumMod val="85000"/>
              <a:lumOff val="1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2">
            <a:lumMod val="50000"/>
          </a:schemeClr>
        </a:buClr>
        <a:buSzPct val="80000"/>
        <a:buFont typeface="Wingdings 3" charset="2"/>
        <a:buChar char=""/>
        <a:defRPr sz="2800" kern="1200">
          <a:solidFill>
            <a:schemeClr val="tx1">
              <a:lumMod val="85000"/>
              <a:lumOff val="1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85000"/>
              <a:lumOff val="1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2">
            <a:lumMod val="50000"/>
          </a:schemeClr>
        </a:buClr>
        <a:buSzPct val="80000"/>
        <a:buFont typeface="Wingdings 3" charset="2"/>
        <a:buChar char=""/>
        <a:defRPr sz="2000" kern="1200">
          <a:solidFill>
            <a:schemeClr val="tx1">
              <a:lumMod val="85000"/>
              <a:lumOff val="1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85000"/>
              <a:lumOff val="1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image" Target="../media/image1.png"/><Relationship Id="rId7"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tiff"/><Relationship Id="rId5" Type="http://schemas.openxmlformats.org/officeDocument/2006/relationships/hyperlink" Target="http://synergy.ece.gatech.edu/" TargetMode="External"/><Relationship Id="rId4" Type="http://schemas.openxmlformats.org/officeDocument/2006/relationships/hyperlink" Target="mailto:mparasar3@gatech.edu" TargetMode="External"/><Relationship Id="rId9"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6.png"/><Relationship Id="rId5" Type="http://schemas.openxmlformats.org/officeDocument/2006/relationships/image" Target="../media/image13.sv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emf"/><Relationship Id="rId11" Type="http://schemas.openxmlformats.org/officeDocument/2006/relationships/image" Target="../media/image27.emf"/><Relationship Id="rId5" Type="http://schemas.openxmlformats.org/officeDocument/2006/relationships/image" Target="../media/image22.emf"/><Relationship Id="rId10" Type="http://schemas.openxmlformats.org/officeDocument/2006/relationships/image" Target="../media/image26.emf"/><Relationship Id="rId4" Type="http://schemas.openxmlformats.org/officeDocument/2006/relationships/image" Target="../media/image21.emf"/><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35.emf"/><Relationship Id="rId5" Type="http://schemas.openxmlformats.org/officeDocument/2006/relationships/image" Target="../media/image30.emf"/><Relationship Id="rId10" Type="http://schemas.openxmlformats.org/officeDocument/2006/relationships/image" Target="../media/image34.emf"/><Relationship Id="rId4" Type="http://schemas.openxmlformats.org/officeDocument/2006/relationships/image" Target="../media/image29.emf"/><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hyperlink" Target="https://github.com/georgia-tech-synergy-lab/gem5_drain.gi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EF3E27-2677-4E57-9C20-EB164BB504C4}"/>
              </a:ext>
            </a:extLst>
          </p:cNvPr>
          <p:cNvSpPr>
            <a:spLocks noGrp="1"/>
          </p:cNvSpPr>
          <p:nvPr>
            <p:ph type="subTitle" idx="1"/>
          </p:nvPr>
        </p:nvSpPr>
        <p:spPr>
          <a:xfrm>
            <a:off x="899126" y="4218326"/>
            <a:ext cx="10317249" cy="381000"/>
          </a:xfrm>
        </p:spPr>
        <p:txBody>
          <a:bodyPr>
            <a:noAutofit/>
          </a:bodyPr>
          <a:lstStyle/>
          <a:p>
            <a:r>
              <a:rPr lang="en-US" sz="2100" b="1" u="sng" dirty="0">
                <a:solidFill>
                  <a:schemeClr val="tx1"/>
                </a:solidFill>
              </a:rPr>
              <a:t>Mayank Parasar</a:t>
            </a:r>
            <a:r>
              <a:rPr lang="en-US" sz="2100" b="1" dirty="0">
                <a:solidFill>
                  <a:schemeClr val="tx1"/>
                </a:solidFill>
              </a:rPr>
              <a:t>, Hossein </a:t>
            </a:r>
            <a:r>
              <a:rPr lang="en-US" sz="2100" b="1" dirty="0" err="1">
                <a:solidFill>
                  <a:schemeClr val="tx1"/>
                </a:solidFill>
              </a:rPr>
              <a:t>Farrokhbakht</a:t>
            </a:r>
            <a:r>
              <a:rPr lang="en-US" sz="2100" b="1" dirty="0">
                <a:solidFill>
                  <a:schemeClr val="tx1"/>
                </a:solidFill>
              </a:rPr>
              <a:t>, Natalie Enright </a:t>
            </a:r>
            <a:r>
              <a:rPr lang="en-US" sz="2100" b="1" dirty="0" err="1">
                <a:solidFill>
                  <a:schemeClr val="tx1"/>
                </a:solidFill>
              </a:rPr>
              <a:t>Jerger</a:t>
            </a:r>
            <a:r>
              <a:rPr lang="en-US" sz="2100" b="1" dirty="0">
                <a:solidFill>
                  <a:schemeClr val="tx1"/>
                </a:solidFill>
              </a:rPr>
              <a:t>, Paul V. Gratz, Tushar Krishna, Joshua San Miguel</a:t>
            </a:r>
          </a:p>
        </p:txBody>
      </p:sp>
      <p:sp>
        <p:nvSpPr>
          <p:cNvPr id="5" name="Title 1">
            <a:extLst>
              <a:ext uri="{FF2B5EF4-FFF2-40B4-BE49-F238E27FC236}">
                <a16:creationId xmlns:a16="http://schemas.microsoft.com/office/drawing/2014/main" id="{E6781C3D-98C3-45AE-8B65-7727BD9CB09D}"/>
              </a:ext>
            </a:extLst>
          </p:cNvPr>
          <p:cNvSpPr txBox="1">
            <a:spLocks/>
          </p:cNvSpPr>
          <p:nvPr/>
        </p:nvSpPr>
        <p:spPr>
          <a:xfrm>
            <a:off x="3037457" y="10275"/>
            <a:ext cx="8045435" cy="4087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3800" dirty="0">
                <a:solidFill>
                  <a:schemeClr val="accent2"/>
                </a:solidFill>
              </a:rPr>
              <a:t>DRAIN: </a:t>
            </a:r>
            <a:r>
              <a:rPr lang="en-US" sz="3800" u="sng" dirty="0">
                <a:solidFill>
                  <a:schemeClr val="accent2"/>
                </a:solidFill>
              </a:rPr>
              <a:t>D</a:t>
            </a:r>
            <a:r>
              <a:rPr lang="en-US" sz="3800" dirty="0">
                <a:solidFill>
                  <a:schemeClr val="accent2"/>
                </a:solidFill>
              </a:rPr>
              <a:t>eadlock </a:t>
            </a:r>
            <a:r>
              <a:rPr lang="en-US" sz="3800" u="sng" dirty="0">
                <a:solidFill>
                  <a:schemeClr val="accent2"/>
                </a:solidFill>
              </a:rPr>
              <a:t>R</a:t>
            </a:r>
            <a:r>
              <a:rPr lang="en-US" sz="3800" dirty="0">
                <a:solidFill>
                  <a:schemeClr val="accent2"/>
                </a:solidFill>
              </a:rPr>
              <a:t>emoval for </a:t>
            </a:r>
            <a:r>
              <a:rPr lang="en-US" sz="3800" u="sng" dirty="0">
                <a:solidFill>
                  <a:schemeClr val="accent2"/>
                </a:solidFill>
              </a:rPr>
              <a:t>A</a:t>
            </a:r>
            <a:r>
              <a:rPr lang="en-US" sz="3800" dirty="0">
                <a:solidFill>
                  <a:schemeClr val="accent2"/>
                </a:solidFill>
              </a:rPr>
              <a:t>rbitrary </a:t>
            </a:r>
            <a:r>
              <a:rPr lang="en-US" sz="3800" u="sng" dirty="0">
                <a:solidFill>
                  <a:schemeClr val="accent2"/>
                </a:solidFill>
              </a:rPr>
              <a:t>I</a:t>
            </a:r>
            <a:r>
              <a:rPr lang="en-US" sz="3800" dirty="0">
                <a:solidFill>
                  <a:schemeClr val="accent2"/>
                </a:solidFill>
              </a:rPr>
              <a:t>rregular </a:t>
            </a:r>
            <a:r>
              <a:rPr lang="en-US" sz="3800" u="sng" dirty="0">
                <a:solidFill>
                  <a:schemeClr val="accent2"/>
                </a:solidFill>
              </a:rPr>
              <a:t>N</a:t>
            </a:r>
            <a:r>
              <a:rPr lang="en-US" sz="3800" dirty="0">
                <a:solidFill>
                  <a:schemeClr val="accent2"/>
                </a:solidFill>
              </a:rPr>
              <a:t>etworks</a:t>
            </a:r>
          </a:p>
        </p:txBody>
      </p:sp>
      <p:pic>
        <p:nvPicPr>
          <p:cNvPr id="6" name="Picture 5">
            <a:extLst>
              <a:ext uri="{FF2B5EF4-FFF2-40B4-BE49-F238E27FC236}">
                <a16:creationId xmlns:a16="http://schemas.microsoft.com/office/drawing/2014/main" id="{C9A0E70E-5A31-49FC-9766-2852F32AA9D2}"/>
              </a:ext>
            </a:extLst>
          </p:cNvPr>
          <p:cNvPicPr>
            <a:picLocks noChangeAspect="1"/>
          </p:cNvPicPr>
          <p:nvPr/>
        </p:nvPicPr>
        <p:blipFill>
          <a:blip r:embed="rId3"/>
          <a:stretch>
            <a:fillRect/>
          </a:stretch>
        </p:blipFill>
        <p:spPr>
          <a:xfrm>
            <a:off x="6057751" y="5205756"/>
            <a:ext cx="1404746" cy="1096899"/>
          </a:xfrm>
          <a:prstGeom prst="rect">
            <a:avLst/>
          </a:prstGeom>
        </p:spPr>
      </p:pic>
      <p:sp>
        <p:nvSpPr>
          <p:cNvPr id="7" name="Subtitle 2">
            <a:extLst>
              <a:ext uri="{FF2B5EF4-FFF2-40B4-BE49-F238E27FC236}">
                <a16:creationId xmlns:a16="http://schemas.microsoft.com/office/drawing/2014/main" id="{EC9576FD-8CD6-428F-A944-79C481AF3B13}"/>
              </a:ext>
            </a:extLst>
          </p:cNvPr>
          <p:cNvSpPr txBox="1">
            <a:spLocks/>
          </p:cNvSpPr>
          <p:nvPr/>
        </p:nvSpPr>
        <p:spPr>
          <a:xfrm>
            <a:off x="1173244" y="6008252"/>
            <a:ext cx="3067918" cy="380999"/>
          </a:xfrm>
          <a:prstGeom prst="rect">
            <a:avLst/>
          </a:prstGeom>
        </p:spPr>
        <p:txBody>
          <a:bodyPr vert="horz" lIns="91440" tIns="45720" rIns="91440" bIns="45720" rtlCol="0" anchor="t">
            <a:normAutofit fontScale="475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3200" kern="1200">
                <a:solidFill>
                  <a:schemeClr val="tx1">
                    <a:lumMod val="85000"/>
                    <a:lumOff val="15000"/>
                  </a:schemeClr>
                </a:solidFill>
                <a:latin typeface="+mn-lt"/>
                <a:ea typeface="+mn-ea"/>
                <a:cs typeface="+mn-cs"/>
              </a:defRPr>
            </a:lvl1pPr>
            <a:lvl2pPr marL="457200" indent="0" algn="ctr" defTabSz="457200" rtl="0" eaLnBrk="1" latinLnBrk="0" hangingPunct="1">
              <a:spcBef>
                <a:spcPts val="1000"/>
              </a:spcBef>
              <a:spcAft>
                <a:spcPts val="0"/>
              </a:spcAft>
              <a:buClr>
                <a:schemeClr val="accent2">
                  <a:lumMod val="50000"/>
                </a:schemeClr>
              </a:buClr>
              <a:buSzPct val="80000"/>
              <a:buFont typeface="Wingdings 3" charset="2"/>
              <a:buNone/>
              <a:defRPr sz="28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2">
                  <a:lumMod val="50000"/>
                </a:schemeClr>
              </a:buClr>
              <a:buSzPct val="80000"/>
              <a:buFont typeface="Wingdings 3"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US" sz="4200" b="1" dirty="0">
                <a:latin typeface="Helvetica" charset="0"/>
                <a:ea typeface="Helvetica" charset="0"/>
                <a:cs typeface="Helvetica" charset="0"/>
                <a:hlinkClick r:id="rId4"/>
              </a:rPr>
              <a:t>mparasar3@gatech.edu</a:t>
            </a:r>
            <a:endParaRPr lang="en-US" sz="4200" b="1" dirty="0">
              <a:latin typeface="Helvetica" charset="0"/>
              <a:ea typeface="Helvetica" charset="0"/>
              <a:cs typeface="Helvetica" charset="0"/>
            </a:endParaRPr>
          </a:p>
        </p:txBody>
      </p:sp>
      <p:sp>
        <p:nvSpPr>
          <p:cNvPr id="8" name="Rectangle 7">
            <a:extLst>
              <a:ext uri="{FF2B5EF4-FFF2-40B4-BE49-F238E27FC236}">
                <a16:creationId xmlns:a16="http://schemas.microsoft.com/office/drawing/2014/main" id="{050202BB-B3A0-4A5F-865F-0B89B7E87BB9}"/>
              </a:ext>
            </a:extLst>
          </p:cNvPr>
          <p:cNvSpPr/>
          <p:nvPr/>
        </p:nvSpPr>
        <p:spPr>
          <a:xfrm>
            <a:off x="228037" y="3485780"/>
            <a:ext cx="3050893" cy="323165"/>
          </a:xfrm>
          <a:prstGeom prst="rect">
            <a:avLst/>
          </a:prstGeom>
        </p:spPr>
        <p:txBody>
          <a:bodyPr wrap="square">
            <a:spAutoFit/>
          </a:bodyPr>
          <a:lstStyle/>
          <a:p>
            <a:r>
              <a:rPr lang="en-US" sz="1500" dirty="0">
                <a:solidFill>
                  <a:srgbClr val="000000">
                    <a:lumMod val="75000"/>
                    <a:lumOff val="25000"/>
                  </a:srgbClr>
                </a:solidFill>
                <a:hlinkClick r:id="rId5"/>
              </a:rPr>
              <a:t>http://synergy.ece.gatech.edu</a:t>
            </a:r>
            <a:endParaRPr lang="en-US" sz="1500" dirty="0">
              <a:solidFill>
                <a:srgbClr val="000000">
                  <a:lumMod val="75000"/>
                  <a:lumOff val="25000"/>
                </a:srgbClr>
              </a:solidFill>
            </a:endParaRPr>
          </a:p>
        </p:txBody>
      </p:sp>
      <p:pic>
        <p:nvPicPr>
          <p:cNvPr id="2" name="Picture 1">
            <a:extLst>
              <a:ext uri="{FF2B5EF4-FFF2-40B4-BE49-F238E27FC236}">
                <a16:creationId xmlns:a16="http://schemas.microsoft.com/office/drawing/2014/main" id="{0A7856AA-B9B4-3841-9CAA-ADA0EA9867D7}"/>
              </a:ext>
            </a:extLst>
          </p:cNvPr>
          <p:cNvPicPr>
            <a:picLocks noChangeAspect="1"/>
          </p:cNvPicPr>
          <p:nvPr/>
        </p:nvPicPr>
        <p:blipFill>
          <a:blip r:embed="rId6"/>
          <a:stretch>
            <a:fillRect/>
          </a:stretch>
        </p:blipFill>
        <p:spPr>
          <a:xfrm>
            <a:off x="693089" y="2635757"/>
            <a:ext cx="2014114" cy="909930"/>
          </a:xfrm>
          <a:prstGeom prst="rect">
            <a:avLst/>
          </a:prstGeom>
        </p:spPr>
      </p:pic>
      <p:pic>
        <p:nvPicPr>
          <p:cNvPr id="4" name="Picture 3">
            <a:extLst>
              <a:ext uri="{FF2B5EF4-FFF2-40B4-BE49-F238E27FC236}">
                <a16:creationId xmlns:a16="http://schemas.microsoft.com/office/drawing/2014/main" id="{6CDD5026-766A-E748-83B9-FB1EF20DC2C8}"/>
              </a:ext>
            </a:extLst>
          </p:cNvPr>
          <p:cNvPicPr>
            <a:picLocks noChangeAspect="1"/>
          </p:cNvPicPr>
          <p:nvPr/>
        </p:nvPicPr>
        <p:blipFill>
          <a:blip r:embed="rId7"/>
          <a:stretch>
            <a:fillRect/>
          </a:stretch>
        </p:blipFill>
        <p:spPr>
          <a:xfrm>
            <a:off x="7346270" y="4950206"/>
            <a:ext cx="1472796" cy="1472796"/>
          </a:xfrm>
          <a:prstGeom prst="rect">
            <a:avLst/>
          </a:prstGeom>
        </p:spPr>
      </p:pic>
      <p:pic>
        <p:nvPicPr>
          <p:cNvPr id="9" name="Picture 8">
            <a:extLst>
              <a:ext uri="{FF2B5EF4-FFF2-40B4-BE49-F238E27FC236}">
                <a16:creationId xmlns:a16="http://schemas.microsoft.com/office/drawing/2014/main" id="{423A8F35-9CFC-2244-8AFD-5489F27CC1B2}"/>
              </a:ext>
            </a:extLst>
          </p:cNvPr>
          <p:cNvPicPr>
            <a:picLocks noChangeAspect="1"/>
          </p:cNvPicPr>
          <p:nvPr/>
        </p:nvPicPr>
        <p:blipFill>
          <a:blip r:embed="rId8"/>
          <a:stretch>
            <a:fillRect/>
          </a:stretch>
        </p:blipFill>
        <p:spPr>
          <a:xfrm>
            <a:off x="8419324" y="5077153"/>
            <a:ext cx="1749465" cy="1399572"/>
          </a:xfrm>
          <a:prstGeom prst="rect">
            <a:avLst/>
          </a:prstGeom>
        </p:spPr>
      </p:pic>
      <p:pic>
        <p:nvPicPr>
          <p:cNvPr id="10" name="Picture 9">
            <a:extLst>
              <a:ext uri="{FF2B5EF4-FFF2-40B4-BE49-F238E27FC236}">
                <a16:creationId xmlns:a16="http://schemas.microsoft.com/office/drawing/2014/main" id="{C64AA35B-059E-FB45-B27B-04BFEFF43761}"/>
              </a:ext>
            </a:extLst>
          </p:cNvPr>
          <p:cNvPicPr>
            <a:picLocks noChangeAspect="1"/>
          </p:cNvPicPr>
          <p:nvPr/>
        </p:nvPicPr>
        <p:blipFill>
          <a:blip r:embed="rId9"/>
          <a:stretch>
            <a:fillRect/>
          </a:stretch>
        </p:blipFill>
        <p:spPr>
          <a:xfrm>
            <a:off x="10107585" y="5205756"/>
            <a:ext cx="923937" cy="1242927"/>
          </a:xfrm>
          <a:prstGeom prst="rect">
            <a:avLst/>
          </a:prstGeom>
        </p:spPr>
      </p:pic>
    </p:spTree>
    <p:extLst>
      <p:ext uri="{BB962C8B-B14F-4D97-AF65-F5344CB8AC3E}">
        <p14:creationId xmlns:p14="http://schemas.microsoft.com/office/powerpoint/2010/main" val="3732432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5E6B-B509-6941-BEA0-FBBF3F2E5086}"/>
              </a:ext>
            </a:extLst>
          </p:cNvPr>
          <p:cNvSpPr>
            <a:spLocks noGrp="1"/>
          </p:cNvSpPr>
          <p:nvPr>
            <p:ph type="title"/>
          </p:nvPr>
        </p:nvSpPr>
        <p:spPr/>
        <p:txBody>
          <a:bodyPr/>
          <a:lstStyle/>
          <a:p>
            <a:r>
              <a:rPr lang="en-US" dirty="0"/>
              <a:t>Classification: Taking a lookback</a:t>
            </a:r>
          </a:p>
        </p:txBody>
      </p:sp>
      <p:sp>
        <p:nvSpPr>
          <p:cNvPr id="3" name="Content Placeholder 2">
            <a:extLst>
              <a:ext uri="{FF2B5EF4-FFF2-40B4-BE49-F238E27FC236}">
                <a16:creationId xmlns:a16="http://schemas.microsoft.com/office/drawing/2014/main" id="{9AD67AE9-2217-F34B-9644-12916AD9B833}"/>
              </a:ext>
            </a:extLst>
          </p:cNvPr>
          <p:cNvSpPr>
            <a:spLocks noGrp="1"/>
          </p:cNvSpPr>
          <p:nvPr>
            <p:ph idx="1"/>
          </p:nvPr>
        </p:nvSpPr>
        <p:spPr/>
        <p:txBody>
          <a:bodyPr/>
          <a:lstStyle/>
          <a:p>
            <a:r>
              <a:rPr lang="en-US" dirty="0"/>
              <a:t>Proactive Techniques</a:t>
            </a:r>
          </a:p>
          <a:p>
            <a:pPr lvl="1"/>
            <a:r>
              <a:rPr lang="en-US" dirty="0"/>
              <a:t>Avoid deadlock to begin with</a:t>
            </a:r>
          </a:p>
          <a:p>
            <a:r>
              <a:rPr lang="en-US" dirty="0"/>
              <a:t>Reactive Techniques</a:t>
            </a:r>
          </a:p>
          <a:p>
            <a:pPr lvl="1"/>
            <a:r>
              <a:rPr lang="en-US" dirty="0"/>
              <a:t>Allows deadlock in the network</a:t>
            </a:r>
          </a:p>
          <a:p>
            <a:pPr lvl="1"/>
            <a:r>
              <a:rPr lang="en-US" dirty="0"/>
              <a:t>Detects deadlocks and recovers from deadlocks</a:t>
            </a:r>
          </a:p>
          <a:p>
            <a:r>
              <a:rPr lang="en-US" dirty="0" err="1"/>
              <a:t>Subactive</a:t>
            </a:r>
            <a:r>
              <a:rPr lang="en-US" dirty="0"/>
              <a:t> Techniques</a:t>
            </a:r>
          </a:p>
          <a:p>
            <a:pPr lvl="1"/>
            <a:r>
              <a:rPr lang="en-US" dirty="0"/>
              <a:t>Allows deadlock in the network</a:t>
            </a:r>
          </a:p>
          <a:p>
            <a:pPr lvl="1"/>
            <a:r>
              <a:rPr lang="en-US" dirty="0"/>
              <a:t>Obliviously flushes network to remove any deadlock</a:t>
            </a:r>
          </a:p>
        </p:txBody>
      </p:sp>
      <p:sp>
        <p:nvSpPr>
          <p:cNvPr id="4" name="Footer Placeholder 3">
            <a:extLst>
              <a:ext uri="{FF2B5EF4-FFF2-40B4-BE49-F238E27FC236}">
                <a16:creationId xmlns:a16="http://schemas.microsoft.com/office/drawing/2014/main" id="{30E272A3-C271-DA4E-9638-827AFAB9753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056C3B27-3AEE-BF46-B0CE-C50D5C92E277}"/>
              </a:ext>
            </a:extLst>
          </p:cNvPr>
          <p:cNvSpPr>
            <a:spLocks noGrp="1"/>
          </p:cNvSpPr>
          <p:nvPr>
            <p:ph type="sldNum" sz="quarter" idx="12"/>
          </p:nvPr>
        </p:nvSpPr>
        <p:spPr/>
        <p:txBody>
          <a:bodyPr/>
          <a:lstStyle/>
          <a:p>
            <a:fld id="{0D1D0697-F66A-EE4C-B4D3-9802540BCCA0}" type="slidenum">
              <a:rPr lang="en-US" smtClean="0"/>
              <a:t>10</a:t>
            </a:fld>
            <a:endParaRPr lang="en-US"/>
          </a:p>
        </p:txBody>
      </p:sp>
      <p:pic>
        <p:nvPicPr>
          <p:cNvPr id="7" name="Graphic 6" descr="Right pointing backhand index">
            <a:extLst>
              <a:ext uri="{FF2B5EF4-FFF2-40B4-BE49-F238E27FC236}">
                <a16:creationId xmlns:a16="http://schemas.microsoft.com/office/drawing/2014/main" id="{323A5AF3-08B0-F14F-9E95-1ADAEBB885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849831" y="4064330"/>
            <a:ext cx="888670" cy="914400"/>
          </a:xfrm>
          <a:prstGeom prst="rect">
            <a:avLst/>
          </a:prstGeom>
        </p:spPr>
      </p:pic>
    </p:spTree>
    <p:extLst>
      <p:ext uri="{BB962C8B-B14F-4D97-AF65-F5344CB8AC3E}">
        <p14:creationId xmlns:p14="http://schemas.microsoft.com/office/powerpoint/2010/main" val="393619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51B-5D02-4F09-9022-FC934DEE5E5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E56EF8C-491A-4771-9FFC-1EB84925B393}"/>
              </a:ext>
            </a:extLst>
          </p:cNvPr>
          <p:cNvSpPr>
            <a:spLocks noGrp="1"/>
          </p:cNvSpPr>
          <p:nvPr>
            <p:ph idx="1"/>
          </p:nvPr>
        </p:nvSpPr>
        <p:spPr>
          <a:xfrm>
            <a:off x="393107" y="1114425"/>
            <a:ext cx="10707879" cy="5446032"/>
          </a:xfrm>
        </p:spPr>
        <p:txBody>
          <a:bodyPr>
            <a:normAutofit fontScale="85000" lnSpcReduction="20000"/>
          </a:bodyPr>
          <a:lstStyle/>
          <a:p>
            <a:r>
              <a:rPr lang="en-US" dirty="0">
                <a:solidFill>
                  <a:schemeClr val="tx1"/>
                </a:solidFill>
              </a:rPr>
              <a:t>Background: Deadlocks</a:t>
            </a:r>
          </a:p>
          <a:p>
            <a:r>
              <a:rPr lang="en-US" dirty="0">
                <a:solidFill>
                  <a:schemeClr val="tx1"/>
                </a:solidFill>
              </a:rPr>
              <a:t>Current Solutions</a:t>
            </a:r>
          </a:p>
          <a:p>
            <a:r>
              <a:rPr lang="en-US" b="1" dirty="0">
                <a:solidFill>
                  <a:srgbClr val="C00000"/>
                </a:solidFill>
              </a:rPr>
              <a:t>DRAIN</a:t>
            </a:r>
          </a:p>
          <a:p>
            <a:pPr lvl="1"/>
            <a:r>
              <a:rPr lang="en-US" sz="3100" b="1" dirty="0">
                <a:solidFill>
                  <a:srgbClr val="C00000"/>
                </a:solidFill>
              </a:rPr>
              <a:t>Walk-through</a:t>
            </a:r>
          </a:p>
          <a:p>
            <a:pPr lvl="1"/>
            <a:r>
              <a:rPr lang="en-US" sz="3100" dirty="0">
                <a:solidFill>
                  <a:schemeClr val="bg1">
                    <a:lumMod val="65000"/>
                  </a:schemeClr>
                </a:solidFill>
              </a:rPr>
              <a:t>Concept</a:t>
            </a:r>
          </a:p>
          <a:p>
            <a:pPr lvl="1"/>
            <a:r>
              <a:rPr lang="en-US" sz="3000" dirty="0">
                <a:solidFill>
                  <a:schemeClr val="bg1">
                    <a:lumMod val="65000"/>
                  </a:schemeClr>
                </a:solidFill>
              </a:rPr>
              <a:t>Deadlock freedom proof</a:t>
            </a:r>
          </a:p>
          <a:p>
            <a:pPr lvl="1"/>
            <a:r>
              <a:rPr lang="en-US" sz="3000" dirty="0">
                <a:solidFill>
                  <a:schemeClr val="bg1">
                    <a:lumMod val="65000"/>
                  </a:schemeClr>
                </a:solidFill>
              </a:rPr>
              <a:t>Router </a:t>
            </a:r>
            <a:r>
              <a:rPr lang="en-US" sz="3000" dirty="0" err="1">
                <a:solidFill>
                  <a:schemeClr val="bg1">
                    <a:lumMod val="65000"/>
                  </a:schemeClr>
                </a:solidFill>
              </a:rPr>
              <a:t>microarch</a:t>
            </a:r>
            <a:endParaRPr lang="en-US" sz="3000" dirty="0">
              <a:solidFill>
                <a:schemeClr val="bg1">
                  <a:lumMod val="65000"/>
                </a:schemeClr>
              </a:solidFill>
            </a:endParaRPr>
          </a:p>
          <a:p>
            <a:r>
              <a:rPr lang="en-US" dirty="0">
                <a:solidFill>
                  <a:schemeClr val="bg1">
                    <a:lumMod val="65000"/>
                  </a:schemeClr>
                </a:solidFill>
              </a:rPr>
              <a:t>Evaluations</a:t>
            </a:r>
          </a:p>
          <a:p>
            <a:pPr lvl="1"/>
            <a:r>
              <a:rPr lang="en-US" sz="3000" dirty="0">
                <a:solidFill>
                  <a:schemeClr val="bg1">
                    <a:lumMod val="65000"/>
                  </a:schemeClr>
                </a:solidFill>
              </a:rPr>
              <a:t>Methodology</a:t>
            </a:r>
          </a:p>
          <a:p>
            <a:pPr lvl="1"/>
            <a:r>
              <a:rPr lang="en-US" sz="3000" dirty="0">
                <a:solidFill>
                  <a:schemeClr val="bg1">
                    <a:lumMod val="65000"/>
                  </a:schemeClr>
                </a:solidFill>
              </a:rPr>
              <a:t>Results</a:t>
            </a:r>
          </a:p>
          <a:p>
            <a:r>
              <a:rPr lang="en-US" dirty="0">
                <a:solidFill>
                  <a:schemeClr val="bg1">
                    <a:lumMod val="65000"/>
                  </a:schemeClr>
                </a:solidFill>
              </a:rPr>
              <a:t>Conclusion</a:t>
            </a:r>
          </a:p>
        </p:txBody>
      </p:sp>
      <p:sp>
        <p:nvSpPr>
          <p:cNvPr id="7" name="Slide Number Placeholder 6">
            <a:extLst>
              <a:ext uri="{FF2B5EF4-FFF2-40B4-BE49-F238E27FC236}">
                <a16:creationId xmlns:a16="http://schemas.microsoft.com/office/drawing/2014/main" id="{E97DC578-4547-4010-96EE-2A800A43DB67}"/>
              </a:ext>
            </a:extLst>
          </p:cNvPr>
          <p:cNvSpPr>
            <a:spLocks noGrp="1"/>
          </p:cNvSpPr>
          <p:nvPr>
            <p:ph type="sldNum" sz="quarter" idx="12"/>
          </p:nvPr>
        </p:nvSpPr>
        <p:spPr/>
        <p:txBody>
          <a:bodyPr/>
          <a:lstStyle/>
          <a:p>
            <a:fld id="{0D1D0697-F66A-EE4C-B4D3-9802540BCCA0}" type="slidenum">
              <a:rPr lang="en-US" smtClean="0"/>
              <a:t>11</a:t>
            </a:fld>
            <a:endParaRPr lang="en-US"/>
          </a:p>
        </p:txBody>
      </p:sp>
      <p:sp>
        <p:nvSpPr>
          <p:cNvPr id="6" name="Footer Placeholder 3">
            <a:extLst>
              <a:ext uri="{FF2B5EF4-FFF2-40B4-BE49-F238E27FC236}">
                <a16:creationId xmlns:a16="http://schemas.microsoft.com/office/drawing/2014/main" id="{9EC307D2-6DB1-48BD-BA3E-0D078504F71E}"/>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4203887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23A2-B7F4-E944-BE19-F27132F9404C}"/>
              </a:ext>
            </a:extLst>
          </p:cNvPr>
          <p:cNvSpPr>
            <a:spLocks noGrp="1"/>
          </p:cNvSpPr>
          <p:nvPr>
            <p:ph type="title"/>
          </p:nvPr>
        </p:nvSpPr>
        <p:spPr/>
        <p:txBody>
          <a:bodyPr/>
          <a:lstStyle/>
          <a:p>
            <a:r>
              <a:rPr lang="en-US" dirty="0"/>
              <a:t>Traffic Deadlock</a:t>
            </a:r>
          </a:p>
        </p:txBody>
      </p:sp>
      <p:sp>
        <p:nvSpPr>
          <p:cNvPr id="4" name="Footer Placeholder 3">
            <a:extLst>
              <a:ext uri="{FF2B5EF4-FFF2-40B4-BE49-F238E27FC236}">
                <a16:creationId xmlns:a16="http://schemas.microsoft.com/office/drawing/2014/main" id="{26ED9759-923A-7B40-9E00-F3A99291F6B8}"/>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F0015389-8360-0140-80F2-B767BBAF74C2}"/>
              </a:ext>
            </a:extLst>
          </p:cNvPr>
          <p:cNvSpPr>
            <a:spLocks noGrp="1"/>
          </p:cNvSpPr>
          <p:nvPr>
            <p:ph type="sldNum" sz="quarter" idx="12"/>
          </p:nvPr>
        </p:nvSpPr>
        <p:spPr/>
        <p:txBody>
          <a:bodyPr/>
          <a:lstStyle/>
          <a:p>
            <a:fld id="{0D1D0697-F66A-EE4C-B4D3-9802540BCCA0}" type="slidenum">
              <a:rPr lang="en-US" smtClean="0"/>
              <a:t>12</a:t>
            </a:fld>
            <a:endParaRPr lang="en-US"/>
          </a:p>
        </p:txBody>
      </p:sp>
      <p:grpSp>
        <p:nvGrpSpPr>
          <p:cNvPr id="20" name="Group 19">
            <a:extLst>
              <a:ext uri="{FF2B5EF4-FFF2-40B4-BE49-F238E27FC236}">
                <a16:creationId xmlns:a16="http://schemas.microsoft.com/office/drawing/2014/main" id="{A181B4CB-8EE8-C24D-A303-E6B1E7458CF1}"/>
              </a:ext>
            </a:extLst>
          </p:cNvPr>
          <p:cNvGrpSpPr/>
          <p:nvPr/>
        </p:nvGrpSpPr>
        <p:grpSpPr>
          <a:xfrm>
            <a:off x="642898" y="1443809"/>
            <a:ext cx="2833375" cy="4141414"/>
            <a:chOff x="631022" y="1901009"/>
            <a:chExt cx="2833375" cy="4141414"/>
          </a:xfrm>
        </p:grpSpPr>
        <p:grpSp>
          <p:nvGrpSpPr>
            <p:cNvPr id="11" name="Group 10">
              <a:extLst>
                <a:ext uri="{FF2B5EF4-FFF2-40B4-BE49-F238E27FC236}">
                  <a16:creationId xmlns:a16="http://schemas.microsoft.com/office/drawing/2014/main" id="{7E5F59CF-E5C1-854C-93E1-BEAD1B6C3E99}"/>
                </a:ext>
              </a:extLst>
            </p:cNvPr>
            <p:cNvGrpSpPr/>
            <p:nvPr/>
          </p:nvGrpSpPr>
          <p:grpSpPr>
            <a:xfrm>
              <a:off x="631023" y="3281481"/>
              <a:ext cx="2833374" cy="2760942"/>
              <a:chOff x="1058535" y="2331455"/>
              <a:chExt cx="2833374" cy="2760942"/>
            </a:xfrm>
          </p:grpSpPr>
          <p:pic>
            <p:nvPicPr>
              <p:cNvPr id="7" name="Picture 6">
                <a:extLst>
                  <a:ext uri="{FF2B5EF4-FFF2-40B4-BE49-F238E27FC236}">
                    <a16:creationId xmlns:a16="http://schemas.microsoft.com/office/drawing/2014/main" id="{A7E7980D-B4D1-9C4E-9B22-6DA53BC12753}"/>
                  </a:ext>
                </a:extLst>
              </p:cNvPr>
              <p:cNvPicPr>
                <a:picLocks noChangeAspect="1"/>
              </p:cNvPicPr>
              <p:nvPr/>
            </p:nvPicPr>
            <p:blipFill rotWithShape="1">
              <a:blip r:embed="rId3"/>
              <a:srcRect b="7428"/>
              <a:stretch/>
            </p:blipFill>
            <p:spPr>
              <a:xfrm>
                <a:off x="1058535" y="2331455"/>
                <a:ext cx="1416687" cy="1380471"/>
              </a:xfrm>
              <a:prstGeom prst="rect">
                <a:avLst/>
              </a:prstGeom>
            </p:spPr>
          </p:pic>
          <p:pic>
            <p:nvPicPr>
              <p:cNvPr id="8" name="Picture 7">
                <a:extLst>
                  <a:ext uri="{FF2B5EF4-FFF2-40B4-BE49-F238E27FC236}">
                    <a16:creationId xmlns:a16="http://schemas.microsoft.com/office/drawing/2014/main" id="{66354F4C-F2BC-6C4D-901A-1A082790B914}"/>
                  </a:ext>
                </a:extLst>
              </p:cNvPr>
              <p:cNvPicPr>
                <a:picLocks noChangeAspect="1"/>
              </p:cNvPicPr>
              <p:nvPr/>
            </p:nvPicPr>
            <p:blipFill rotWithShape="1">
              <a:blip r:embed="rId3"/>
              <a:srcRect b="7428"/>
              <a:stretch/>
            </p:blipFill>
            <p:spPr>
              <a:xfrm>
                <a:off x="2475222" y="2331455"/>
                <a:ext cx="1416687" cy="1380471"/>
              </a:xfrm>
              <a:prstGeom prst="rect">
                <a:avLst/>
              </a:prstGeom>
            </p:spPr>
          </p:pic>
          <p:pic>
            <p:nvPicPr>
              <p:cNvPr id="9" name="Picture 8">
                <a:extLst>
                  <a:ext uri="{FF2B5EF4-FFF2-40B4-BE49-F238E27FC236}">
                    <a16:creationId xmlns:a16="http://schemas.microsoft.com/office/drawing/2014/main" id="{51D34736-132C-1F43-A60A-624B01EA9F32}"/>
                  </a:ext>
                </a:extLst>
              </p:cNvPr>
              <p:cNvPicPr>
                <a:picLocks noChangeAspect="1"/>
              </p:cNvPicPr>
              <p:nvPr/>
            </p:nvPicPr>
            <p:blipFill rotWithShape="1">
              <a:blip r:embed="rId3"/>
              <a:srcRect b="7428"/>
              <a:stretch/>
            </p:blipFill>
            <p:spPr>
              <a:xfrm>
                <a:off x="2475222" y="3711926"/>
                <a:ext cx="1416687" cy="1380471"/>
              </a:xfrm>
              <a:prstGeom prst="rect">
                <a:avLst/>
              </a:prstGeom>
            </p:spPr>
          </p:pic>
          <p:pic>
            <p:nvPicPr>
              <p:cNvPr id="10" name="Picture 9">
                <a:extLst>
                  <a:ext uri="{FF2B5EF4-FFF2-40B4-BE49-F238E27FC236}">
                    <a16:creationId xmlns:a16="http://schemas.microsoft.com/office/drawing/2014/main" id="{54DEE890-9304-4747-8F55-FBAFB507DC9A}"/>
                  </a:ext>
                </a:extLst>
              </p:cNvPr>
              <p:cNvPicPr>
                <a:picLocks noChangeAspect="1"/>
              </p:cNvPicPr>
              <p:nvPr/>
            </p:nvPicPr>
            <p:blipFill rotWithShape="1">
              <a:blip r:embed="rId3"/>
              <a:srcRect b="7428"/>
              <a:stretch/>
            </p:blipFill>
            <p:spPr>
              <a:xfrm>
                <a:off x="1058535" y="3711926"/>
                <a:ext cx="1416687" cy="1380471"/>
              </a:xfrm>
              <a:prstGeom prst="rect">
                <a:avLst/>
              </a:prstGeom>
            </p:spPr>
          </p:pic>
        </p:grpSp>
        <p:pic>
          <p:nvPicPr>
            <p:cNvPr id="16" name="Picture 15">
              <a:extLst>
                <a:ext uri="{FF2B5EF4-FFF2-40B4-BE49-F238E27FC236}">
                  <a16:creationId xmlns:a16="http://schemas.microsoft.com/office/drawing/2014/main" id="{6ED9422B-3DE4-FA49-9763-4277F09A8950}"/>
                </a:ext>
              </a:extLst>
            </p:cNvPr>
            <p:cNvPicPr>
              <a:picLocks noChangeAspect="1"/>
            </p:cNvPicPr>
            <p:nvPr/>
          </p:nvPicPr>
          <p:blipFill rotWithShape="1">
            <a:blip r:embed="rId3"/>
            <a:srcRect b="7428"/>
            <a:stretch/>
          </p:blipFill>
          <p:spPr>
            <a:xfrm>
              <a:off x="2047710" y="1901010"/>
              <a:ext cx="1416687" cy="1380471"/>
            </a:xfrm>
            <a:prstGeom prst="rect">
              <a:avLst/>
            </a:prstGeom>
          </p:spPr>
        </p:pic>
        <p:pic>
          <p:nvPicPr>
            <p:cNvPr id="17" name="Picture 16">
              <a:extLst>
                <a:ext uri="{FF2B5EF4-FFF2-40B4-BE49-F238E27FC236}">
                  <a16:creationId xmlns:a16="http://schemas.microsoft.com/office/drawing/2014/main" id="{768D24D9-77C6-C349-9B30-11899002A71E}"/>
                </a:ext>
              </a:extLst>
            </p:cNvPr>
            <p:cNvPicPr>
              <a:picLocks noChangeAspect="1"/>
            </p:cNvPicPr>
            <p:nvPr/>
          </p:nvPicPr>
          <p:blipFill rotWithShape="1">
            <a:blip r:embed="rId3"/>
            <a:srcRect b="7428"/>
            <a:stretch/>
          </p:blipFill>
          <p:spPr>
            <a:xfrm>
              <a:off x="631022" y="1901009"/>
              <a:ext cx="1416687" cy="1380471"/>
            </a:xfrm>
            <a:prstGeom prst="rect">
              <a:avLst/>
            </a:prstGeom>
          </p:spPr>
        </p:pic>
      </p:grpSp>
      <p:pic>
        <p:nvPicPr>
          <p:cNvPr id="19" name="Graphic 18" descr="Alarm clock">
            <a:extLst>
              <a:ext uri="{FF2B5EF4-FFF2-40B4-BE49-F238E27FC236}">
                <a16:creationId xmlns:a16="http://schemas.microsoft.com/office/drawing/2014/main" id="{9140E263-7585-D045-9DAB-887929681F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8177" y="3070121"/>
            <a:ext cx="914400" cy="914400"/>
          </a:xfrm>
          <a:prstGeom prst="rect">
            <a:avLst/>
          </a:prstGeom>
        </p:spPr>
      </p:pic>
      <p:pic>
        <p:nvPicPr>
          <p:cNvPr id="22" name="Graphic 21" descr="Car">
            <a:extLst>
              <a:ext uri="{FF2B5EF4-FFF2-40B4-BE49-F238E27FC236}">
                <a16:creationId xmlns:a16="http://schemas.microsoft.com/office/drawing/2014/main" id="{54C52598-0A39-8841-B1A8-4B14170744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817015" y="5128022"/>
            <a:ext cx="914400" cy="914400"/>
          </a:xfrm>
          <a:prstGeom prst="rect">
            <a:avLst/>
          </a:prstGeom>
        </p:spPr>
      </p:pic>
      <p:pic>
        <p:nvPicPr>
          <p:cNvPr id="23" name="Graphic 22" descr="Car">
            <a:extLst>
              <a:ext uri="{FF2B5EF4-FFF2-40B4-BE49-F238E27FC236}">
                <a16:creationId xmlns:a16="http://schemas.microsoft.com/office/drawing/2014/main" id="{5858641B-324C-2649-9550-20657A18F7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232045" y="4416817"/>
            <a:ext cx="914401" cy="914400"/>
          </a:xfrm>
          <a:prstGeom prst="rect">
            <a:avLst/>
          </a:prstGeom>
        </p:spPr>
      </p:pic>
      <p:pic>
        <p:nvPicPr>
          <p:cNvPr id="24" name="Graphic 23" descr="Car">
            <a:extLst>
              <a:ext uri="{FF2B5EF4-FFF2-40B4-BE49-F238E27FC236}">
                <a16:creationId xmlns:a16="http://schemas.microsoft.com/office/drawing/2014/main" id="{03843A86-5E23-DE40-A98E-3CED34C120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flipH="1">
            <a:off x="2318622" y="2379227"/>
            <a:ext cx="914401" cy="914400"/>
          </a:xfrm>
          <a:prstGeom prst="rect">
            <a:avLst/>
          </a:prstGeom>
        </p:spPr>
      </p:pic>
      <p:pic>
        <p:nvPicPr>
          <p:cNvPr id="25" name="Graphic 24" descr="Car">
            <a:extLst>
              <a:ext uri="{FF2B5EF4-FFF2-40B4-BE49-F238E27FC236}">
                <a16:creationId xmlns:a16="http://schemas.microsoft.com/office/drawing/2014/main" id="{23FF69FF-F405-DA46-827D-3F496855D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126" y="3080486"/>
            <a:ext cx="914400" cy="914400"/>
          </a:xfrm>
          <a:prstGeom prst="rect">
            <a:avLst/>
          </a:prstGeom>
        </p:spPr>
      </p:pic>
      <p:pic>
        <p:nvPicPr>
          <p:cNvPr id="27" name="Graphic 26" descr="Arrow Rotate left">
            <a:extLst>
              <a:ext uri="{FF2B5EF4-FFF2-40B4-BE49-F238E27FC236}">
                <a16:creationId xmlns:a16="http://schemas.microsoft.com/office/drawing/2014/main" id="{DDF37AC0-7D59-3247-ABAE-0E14174CCA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flipV="1">
            <a:off x="2026991" y="3609444"/>
            <a:ext cx="631472" cy="631475"/>
          </a:xfrm>
          <a:prstGeom prst="rect">
            <a:avLst/>
          </a:prstGeom>
        </p:spPr>
      </p:pic>
      <p:pic>
        <p:nvPicPr>
          <p:cNvPr id="28" name="Graphic 27" descr="Arrow Rotate left">
            <a:extLst>
              <a:ext uri="{FF2B5EF4-FFF2-40B4-BE49-F238E27FC236}">
                <a16:creationId xmlns:a16="http://schemas.microsoft.com/office/drawing/2014/main" id="{CD245DA4-3A15-DD4E-BF66-1AB52736B8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6200000" flipV="1">
            <a:off x="2046338" y="4162806"/>
            <a:ext cx="631472" cy="631475"/>
          </a:xfrm>
          <a:prstGeom prst="rect">
            <a:avLst/>
          </a:prstGeom>
        </p:spPr>
      </p:pic>
      <p:pic>
        <p:nvPicPr>
          <p:cNvPr id="29" name="Graphic 28" descr="Arrow Rotate left">
            <a:extLst>
              <a:ext uri="{FF2B5EF4-FFF2-40B4-BE49-F238E27FC236}">
                <a16:creationId xmlns:a16="http://schemas.microsoft.com/office/drawing/2014/main" id="{24876C99-28AB-774B-999C-DAC17A0E55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V="1">
            <a:off x="1428113" y="4168585"/>
            <a:ext cx="631472" cy="631475"/>
          </a:xfrm>
          <a:prstGeom prst="rect">
            <a:avLst/>
          </a:prstGeom>
        </p:spPr>
      </p:pic>
      <p:pic>
        <p:nvPicPr>
          <p:cNvPr id="30" name="Graphic 29" descr="Arrow Rotate left">
            <a:extLst>
              <a:ext uri="{FF2B5EF4-FFF2-40B4-BE49-F238E27FC236}">
                <a16:creationId xmlns:a16="http://schemas.microsoft.com/office/drawing/2014/main" id="{5759A045-DCD4-D342-93B4-8EE5A99B3D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flipV="1">
            <a:off x="1437789" y="3612417"/>
            <a:ext cx="631472" cy="631470"/>
          </a:xfrm>
          <a:prstGeom prst="rect">
            <a:avLst/>
          </a:prstGeom>
        </p:spPr>
      </p:pic>
      <p:grpSp>
        <p:nvGrpSpPr>
          <p:cNvPr id="31" name="Group 30">
            <a:extLst>
              <a:ext uri="{FF2B5EF4-FFF2-40B4-BE49-F238E27FC236}">
                <a16:creationId xmlns:a16="http://schemas.microsoft.com/office/drawing/2014/main" id="{567B7FAA-2E17-ED49-9930-EC0A7C5032AE}"/>
              </a:ext>
            </a:extLst>
          </p:cNvPr>
          <p:cNvGrpSpPr/>
          <p:nvPr/>
        </p:nvGrpSpPr>
        <p:grpSpPr>
          <a:xfrm>
            <a:off x="4580143" y="1428419"/>
            <a:ext cx="2833375" cy="4141414"/>
            <a:chOff x="631022" y="1901009"/>
            <a:chExt cx="2833375" cy="4141414"/>
          </a:xfrm>
        </p:grpSpPr>
        <p:grpSp>
          <p:nvGrpSpPr>
            <p:cNvPr id="32" name="Group 31">
              <a:extLst>
                <a:ext uri="{FF2B5EF4-FFF2-40B4-BE49-F238E27FC236}">
                  <a16:creationId xmlns:a16="http://schemas.microsoft.com/office/drawing/2014/main" id="{81E1D78B-10DF-B240-A044-B31D8413F197}"/>
                </a:ext>
              </a:extLst>
            </p:cNvPr>
            <p:cNvGrpSpPr/>
            <p:nvPr/>
          </p:nvGrpSpPr>
          <p:grpSpPr>
            <a:xfrm>
              <a:off x="631023" y="3281481"/>
              <a:ext cx="2833374" cy="2760942"/>
              <a:chOff x="1058535" y="2331455"/>
              <a:chExt cx="2833374" cy="2760942"/>
            </a:xfrm>
          </p:grpSpPr>
          <p:pic>
            <p:nvPicPr>
              <p:cNvPr id="35" name="Picture 34">
                <a:extLst>
                  <a:ext uri="{FF2B5EF4-FFF2-40B4-BE49-F238E27FC236}">
                    <a16:creationId xmlns:a16="http://schemas.microsoft.com/office/drawing/2014/main" id="{0F283917-44BE-9B46-A9E1-A034D19E7C16}"/>
                  </a:ext>
                </a:extLst>
              </p:cNvPr>
              <p:cNvPicPr>
                <a:picLocks noChangeAspect="1"/>
              </p:cNvPicPr>
              <p:nvPr/>
            </p:nvPicPr>
            <p:blipFill rotWithShape="1">
              <a:blip r:embed="rId3"/>
              <a:srcRect b="7428"/>
              <a:stretch/>
            </p:blipFill>
            <p:spPr>
              <a:xfrm>
                <a:off x="1058535" y="2331455"/>
                <a:ext cx="1416687" cy="1380471"/>
              </a:xfrm>
              <a:prstGeom prst="rect">
                <a:avLst/>
              </a:prstGeom>
            </p:spPr>
          </p:pic>
          <p:pic>
            <p:nvPicPr>
              <p:cNvPr id="36" name="Picture 35">
                <a:extLst>
                  <a:ext uri="{FF2B5EF4-FFF2-40B4-BE49-F238E27FC236}">
                    <a16:creationId xmlns:a16="http://schemas.microsoft.com/office/drawing/2014/main" id="{D5DA8099-EC9C-374B-BCF3-CAEA3A1DAC79}"/>
                  </a:ext>
                </a:extLst>
              </p:cNvPr>
              <p:cNvPicPr>
                <a:picLocks noChangeAspect="1"/>
              </p:cNvPicPr>
              <p:nvPr/>
            </p:nvPicPr>
            <p:blipFill rotWithShape="1">
              <a:blip r:embed="rId3"/>
              <a:srcRect b="7428"/>
              <a:stretch/>
            </p:blipFill>
            <p:spPr>
              <a:xfrm>
                <a:off x="2475222" y="2331455"/>
                <a:ext cx="1416687" cy="1380471"/>
              </a:xfrm>
              <a:prstGeom prst="rect">
                <a:avLst/>
              </a:prstGeom>
            </p:spPr>
          </p:pic>
          <p:pic>
            <p:nvPicPr>
              <p:cNvPr id="37" name="Picture 36">
                <a:extLst>
                  <a:ext uri="{FF2B5EF4-FFF2-40B4-BE49-F238E27FC236}">
                    <a16:creationId xmlns:a16="http://schemas.microsoft.com/office/drawing/2014/main" id="{808994A3-AC64-0E4A-942A-29CD79F5DADC}"/>
                  </a:ext>
                </a:extLst>
              </p:cNvPr>
              <p:cNvPicPr>
                <a:picLocks noChangeAspect="1"/>
              </p:cNvPicPr>
              <p:nvPr/>
            </p:nvPicPr>
            <p:blipFill rotWithShape="1">
              <a:blip r:embed="rId3"/>
              <a:srcRect b="7428"/>
              <a:stretch/>
            </p:blipFill>
            <p:spPr>
              <a:xfrm>
                <a:off x="2475222" y="3711926"/>
                <a:ext cx="1416687" cy="1380471"/>
              </a:xfrm>
              <a:prstGeom prst="rect">
                <a:avLst/>
              </a:prstGeom>
            </p:spPr>
          </p:pic>
          <p:pic>
            <p:nvPicPr>
              <p:cNvPr id="38" name="Picture 37">
                <a:extLst>
                  <a:ext uri="{FF2B5EF4-FFF2-40B4-BE49-F238E27FC236}">
                    <a16:creationId xmlns:a16="http://schemas.microsoft.com/office/drawing/2014/main" id="{AE9A4B13-BCAF-D248-A419-D4C12339C08B}"/>
                  </a:ext>
                </a:extLst>
              </p:cNvPr>
              <p:cNvPicPr>
                <a:picLocks noChangeAspect="1"/>
              </p:cNvPicPr>
              <p:nvPr/>
            </p:nvPicPr>
            <p:blipFill rotWithShape="1">
              <a:blip r:embed="rId3"/>
              <a:srcRect b="7428"/>
              <a:stretch/>
            </p:blipFill>
            <p:spPr>
              <a:xfrm>
                <a:off x="1058535" y="3711926"/>
                <a:ext cx="1416687" cy="1380471"/>
              </a:xfrm>
              <a:prstGeom prst="rect">
                <a:avLst/>
              </a:prstGeom>
            </p:spPr>
          </p:pic>
        </p:grpSp>
        <p:pic>
          <p:nvPicPr>
            <p:cNvPr id="33" name="Picture 32">
              <a:extLst>
                <a:ext uri="{FF2B5EF4-FFF2-40B4-BE49-F238E27FC236}">
                  <a16:creationId xmlns:a16="http://schemas.microsoft.com/office/drawing/2014/main" id="{05168E22-B170-514B-8D7E-73342E59452A}"/>
                </a:ext>
              </a:extLst>
            </p:cNvPr>
            <p:cNvPicPr>
              <a:picLocks noChangeAspect="1"/>
            </p:cNvPicPr>
            <p:nvPr/>
          </p:nvPicPr>
          <p:blipFill rotWithShape="1">
            <a:blip r:embed="rId3"/>
            <a:srcRect b="7428"/>
            <a:stretch/>
          </p:blipFill>
          <p:spPr>
            <a:xfrm>
              <a:off x="2047710" y="1901010"/>
              <a:ext cx="1416687" cy="1380471"/>
            </a:xfrm>
            <a:prstGeom prst="rect">
              <a:avLst/>
            </a:prstGeom>
          </p:spPr>
        </p:pic>
        <p:pic>
          <p:nvPicPr>
            <p:cNvPr id="34" name="Picture 33">
              <a:extLst>
                <a:ext uri="{FF2B5EF4-FFF2-40B4-BE49-F238E27FC236}">
                  <a16:creationId xmlns:a16="http://schemas.microsoft.com/office/drawing/2014/main" id="{07203BB5-E4D1-5A41-9EA0-13EFBBCEBA95}"/>
                </a:ext>
              </a:extLst>
            </p:cNvPr>
            <p:cNvPicPr>
              <a:picLocks noChangeAspect="1"/>
            </p:cNvPicPr>
            <p:nvPr/>
          </p:nvPicPr>
          <p:blipFill rotWithShape="1">
            <a:blip r:embed="rId3"/>
            <a:srcRect b="7428"/>
            <a:stretch/>
          </p:blipFill>
          <p:spPr>
            <a:xfrm>
              <a:off x="631022" y="1901009"/>
              <a:ext cx="1416687" cy="1380471"/>
            </a:xfrm>
            <a:prstGeom prst="rect">
              <a:avLst/>
            </a:prstGeom>
          </p:spPr>
        </p:pic>
      </p:grpSp>
      <p:pic>
        <p:nvPicPr>
          <p:cNvPr id="39" name="Graphic 38" descr="Car">
            <a:extLst>
              <a:ext uri="{FF2B5EF4-FFF2-40B4-BE49-F238E27FC236}">
                <a16:creationId xmlns:a16="http://schemas.microsoft.com/office/drawing/2014/main" id="{B593DBEC-D4EE-974D-9771-3E7A0521C7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4847297" y="3721371"/>
            <a:ext cx="914400" cy="914400"/>
          </a:xfrm>
          <a:prstGeom prst="rect">
            <a:avLst/>
          </a:prstGeom>
        </p:spPr>
      </p:pic>
      <p:pic>
        <p:nvPicPr>
          <p:cNvPr id="40" name="Graphic 39" descr="Car">
            <a:extLst>
              <a:ext uri="{FF2B5EF4-FFF2-40B4-BE49-F238E27FC236}">
                <a16:creationId xmlns:a16="http://schemas.microsoft.com/office/drawing/2014/main" id="{938CA0CD-71B5-3643-A50E-3DAABDB02A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5537657" y="4411608"/>
            <a:ext cx="914401" cy="914400"/>
          </a:xfrm>
          <a:prstGeom prst="rect">
            <a:avLst/>
          </a:prstGeom>
        </p:spPr>
      </p:pic>
      <p:pic>
        <p:nvPicPr>
          <p:cNvPr id="41" name="Graphic 40" descr="Car">
            <a:extLst>
              <a:ext uri="{FF2B5EF4-FFF2-40B4-BE49-F238E27FC236}">
                <a16:creationId xmlns:a16="http://schemas.microsoft.com/office/drawing/2014/main" id="{64929CAD-170E-5644-8C3E-8DD2D26DE5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flipH="1">
            <a:off x="6239857" y="3765800"/>
            <a:ext cx="914401" cy="914400"/>
          </a:xfrm>
          <a:prstGeom prst="rect">
            <a:avLst/>
          </a:prstGeom>
        </p:spPr>
      </p:pic>
      <p:pic>
        <p:nvPicPr>
          <p:cNvPr id="42" name="Graphic 41" descr="Car">
            <a:extLst>
              <a:ext uri="{FF2B5EF4-FFF2-40B4-BE49-F238E27FC236}">
                <a16:creationId xmlns:a16="http://schemas.microsoft.com/office/drawing/2014/main" id="{9064252A-E9E3-564A-BE49-1B99E4C311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85957" y="3064776"/>
            <a:ext cx="914400" cy="914400"/>
          </a:xfrm>
          <a:prstGeom prst="rect">
            <a:avLst/>
          </a:prstGeom>
        </p:spPr>
      </p:pic>
      <p:grpSp>
        <p:nvGrpSpPr>
          <p:cNvPr id="43" name="Group 42">
            <a:extLst>
              <a:ext uri="{FF2B5EF4-FFF2-40B4-BE49-F238E27FC236}">
                <a16:creationId xmlns:a16="http://schemas.microsoft.com/office/drawing/2014/main" id="{D7981164-46D6-CE4E-8D59-16749C8259DC}"/>
              </a:ext>
            </a:extLst>
          </p:cNvPr>
          <p:cNvGrpSpPr/>
          <p:nvPr/>
        </p:nvGrpSpPr>
        <p:grpSpPr>
          <a:xfrm>
            <a:off x="8425762" y="1414569"/>
            <a:ext cx="2833375" cy="4141414"/>
            <a:chOff x="631022" y="1901009"/>
            <a:chExt cx="2833375" cy="4141414"/>
          </a:xfrm>
        </p:grpSpPr>
        <p:grpSp>
          <p:nvGrpSpPr>
            <p:cNvPr id="44" name="Group 43">
              <a:extLst>
                <a:ext uri="{FF2B5EF4-FFF2-40B4-BE49-F238E27FC236}">
                  <a16:creationId xmlns:a16="http://schemas.microsoft.com/office/drawing/2014/main" id="{C6882812-A4FF-A24E-9660-E5A6774B42AA}"/>
                </a:ext>
              </a:extLst>
            </p:cNvPr>
            <p:cNvGrpSpPr/>
            <p:nvPr/>
          </p:nvGrpSpPr>
          <p:grpSpPr>
            <a:xfrm>
              <a:off x="631023" y="3281481"/>
              <a:ext cx="2833374" cy="2760942"/>
              <a:chOff x="1058535" y="2331455"/>
              <a:chExt cx="2833374" cy="2760942"/>
            </a:xfrm>
          </p:grpSpPr>
          <p:pic>
            <p:nvPicPr>
              <p:cNvPr id="47" name="Picture 46">
                <a:extLst>
                  <a:ext uri="{FF2B5EF4-FFF2-40B4-BE49-F238E27FC236}">
                    <a16:creationId xmlns:a16="http://schemas.microsoft.com/office/drawing/2014/main" id="{92FAD3C8-FED1-A446-B6C1-0CF899465340}"/>
                  </a:ext>
                </a:extLst>
              </p:cNvPr>
              <p:cNvPicPr>
                <a:picLocks noChangeAspect="1"/>
              </p:cNvPicPr>
              <p:nvPr/>
            </p:nvPicPr>
            <p:blipFill rotWithShape="1">
              <a:blip r:embed="rId3"/>
              <a:srcRect b="7428"/>
              <a:stretch/>
            </p:blipFill>
            <p:spPr>
              <a:xfrm>
                <a:off x="1058535" y="2331455"/>
                <a:ext cx="1416687" cy="1380471"/>
              </a:xfrm>
              <a:prstGeom prst="rect">
                <a:avLst/>
              </a:prstGeom>
            </p:spPr>
          </p:pic>
          <p:pic>
            <p:nvPicPr>
              <p:cNvPr id="48" name="Picture 47">
                <a:extLst>
                  <a:ext uri="{FF2B5EF4-FFF2-40B4-BE49-F238E27FC236}">
                    <a16:creationId xmlns:a16="http://schemas.microsoft.com/office/drawing/2014/main" id="{7F921907-78C2-0049-8CB8-DDD3A79F0735}"/>
                  </a:ext>
                </a:extLst>
              </p:cNvPr>
              <p:cNvPicPr>
                <a:picLocks noChangeAspect="1"/>
              </p:cNvPicPr>
              <p:nvPr/>
            </p:nvPicPr>
            <p:blipFill rotWithShape="1">
              <a:blip r:embed="rId3"/>
              <a:srcRect b="7428"/>
              <a:stretch/>
            </p:blipFill>
            <p:spPr>
              <a:xfrm>
                <a:off x="2475222" y="2331455"/>
                <a:ext cx="1416687" cy="1380471"/>
              </a:xfrm>
              <a:prstGeom prst="rect">
                <a:avLst/>
              </a:prstGeom>
            </p:spPr>
          </p:pic>
          <p:pic>
            <p:nvPicPr>
              <p:cNvPr id="49" name="Picture 48">
                <a:extLst>
                  <a:ext uri="{FF2B5EF4-FFF2-40B4-BE49-F238E27FC236}">
                    <a16:creationId xmlns:a16="http://schemas.microsoft.com/office/drawing/2014/main" id="{78CE6C41-12F8-9B46-8833-368117EC6B13}"/>
                  </a:ext>
                </a:extLst>
              </p:cNvPr>
              <p:cNvPicPr>
                <a:picLocks noChangeAspect="1"/>
              </p:cNvPicPr>
              <p:nvPr/>
            </p:nvPicPr>
            <p:blipFill rotWithShape="1">
              <a:blip r:embed="rId3"/>
              <a:srcRect b="7428"/>
              <a:stretch/>
            </p:blipFill>
            <p:spPr>
              <a:xfrm>
                <a:off x="2475222" y="3711926"/>
                <a:ext cx="1416687" cy="1380471"/>
              </a:xfrm>
              <a:prstGeom prst="rect">
                <a:avLst/>
              </a:prstGeom>
            </p:spPr>
          </p:pic>
          <p:pic>
            <p:nvPicPr>
              <p:cNvPr id="50" name="Picture 49">
                <a:extLst>
                  <a:ext uri="{FF2B5EF4-FFF2-40B4-BE49-F238E27FC236}">
                    <a16:creationId xmlns:a16="http://schemas.microsoft.com/office/drawing/2014/main" id="{36B8B8E1-427C-7240-8957-FA9DC6684DA0}"/>
                  </a:ext>
                </a:extLst>
              </p:cNvPr>
              <p:cNvPicPr>
                <a:picLocks noChangeAspect="1"/>
              </p:cNvPicPr>
              <p:nvPr/>
            </p:nvPicPr>
            <p:blipFill rotWithShape="1">
              <a:blip r:embed="rId3"/>
              <a:srcRect b="7428"/>
              <a:stretch/>
            </p:blipFill>
            <p:spPr>
              <a:xfrm>
                <a:off x="1058535" y="3711926"/>
                <a:ext cx="1416687" cy="1380471"/>
              </a:xfrm>
              <a:prstGeom prst="rect">
                <a:avLst/>
              </a:prstGeom>
            </p:spPr>
          </p:pic>
        </p:grpSp>
        <p:pic>
          <p:nvPicPr>
            <p:cNvPr id="45" name="Picture 44">
              <a:extLst>
                <a:ext uri="{FF2B5EF4-FFF2-40B4-BE49-F238E27FC236}">
                  <a16:creationId xmlns:a16="http://schemas.microsoft.com/office/drawing/2014/main" id="{0BC5F9F3-752B-854B-BB12-ED9727B65D86}"/>
                </a:ext>
              </a:extLst>
            </p:cNvPr>
            <p:cNvPicPr>
              <a:picLocks noChangeAspect="1"/>
            </p:cNvPicPr>
            <p:nvPr/>
          </p:nvPicPr>
          <p:blipFill rotWithShape="1">
            <a:blip r:embed="rId3"/>
            <a:srcRect b="7428"/>
            <a:stretch/>
          </p:blipFill>
          <p:spPr>
            <a:xfrm>
              <a:off x="2047710" y="1901010"/>
              <a:ext cx="1416687" cy="1380471"/>
            </a:xfrm>
            <a:prstGeom prst="rect">
              <a:avLst/>
            </a:prstGeom>
          </p:spPr>
        </p:pic>
        <p:pic>
          <p:nvPicPr>
            <p:cNvPr id="46" name="Picture 45">
              <a:extLst>
                <a:ext uri="{FF2B5EF4-FFF2-40B4-BE49-F238E27FC236}">
                  <a16:creationId xmlns:a16="http://schemas.microsoft.com/office/drawing/2014/main" id="{C03071F1-08F8-A546-9557-6FA10E5C4309}"/>
                </a:ext>
              </a:extLst>
            </p:cNvPr>
            <p:cNvPicPr>
              <a:picLocks noChangeAspect="1"/>
            </p:cNvPicPr>
            <p:nvPr/>
          </p:nvPicPr>
          <p:blipFill rotWithShape="1">
            <a:blip r:embed="rId3"/>
            <a:srcRect b="7428"/>
            <a:stretch/>
          </p:blipFill>
          <p:spPr>
            <a:xfrm>
              <a:off x="631022" y="1901009"/>
              <a:ext cx="1416687" cy="1380471"/>
            </a:xfrm>
            <a:prstGeom prst="rect">
              <a:avLst/>
            </a:prstGeom>
          </p:spPr>
        </p:pic>
      </p:grpSp>
      <p:pic>
        <p:nvPicPr>
          <p:cNvPr id="51" name="Graphic 50" descr="Car">
            <a:extLst>
              <a:ext uri="{FF2B5EF4-FFF2-40B4-BE49-F238E27FC236}">
                <a16:creationId xmlns:a16="http://schemas.microsoft.com/office/drawing/2014/main" id="{B1CCE492-7D7C-BF40-9CB1-712C0E38A5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75926" y="1658072"/>
            <a:ext cx="914400" cy="914400"/>
          </a:xfrm>
          <a:prstGeom prst="rect">
            <a:avLst/>
          </a:prstGeom>
        </p:spPr>
      </p:pic>
      <p:pic>
        <p:nvPicPr>
          <p:cNvPr id="52" name="Graphic 51" descr="Car">
            <a:extLst>
              <a:ext uri="{FF2B5EF4-FFF2-40B4-BE49-F238E27FC236}">
                <a16:creationId xmlns:a16="http://schemas.microsoft.com/office/drawing/2014/main" id="{CE2FC687-0FA1-8040-B5A2-B1510238D4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flipH="1">
            <a:off x="8674130" y="3751951"/>
            <a:ext cx="914401" cy="914400"/>
          </a:xfrm>
          <a:prstGeom prst="rect">
            <a:avLst/>
          </a:prstGeom>
        </p:spPr>
      </p:pic>
      <p:pic>
        <p:nvPicPr>
          <p:cNvPr id="53" name="Graphic 52" descr="Car">
            <a:extLst>
              <a:ext uri="{FF2B5EF4-FFF2-40B4-BE49-F238E27FC236}">
                <a16:creationId xmlns:a16="http://schemas.microsoft.com/office/drawing/2014/main" id="{684B4719-6F96-964D-B3CB-AA5BF27480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9397064" y="4428276"/>
            <a:ext cx="914401" cy="914400"/>
          </a:xfrm>
          <a:prstGeom prst="rect">
            <a:avLst/>
          </a:prstGeom>
        </p:spPr>
      </p:pic>
      <p:pic>
        <p:nvPicPr>
          <p:cNvPr id="54" name="Graphic 53" descr="Car">
            <a:extLst>
              <a:ext uri="{FF2B5EF4-FFF2-40B4-BE49-F238E27FC236}">
                <a16:creationId xmlns:a16="http://schemas.microsoft.com/office/drawing/2014/main" id="{5340EF33-953E-3549-BC05-78B1B46F2D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10075706" y="3732162"/>
            <a:ext cx="914400" cy="914400"/>
          </a:xfrm>
          <a:prstGeom prst="rect">
            <a:avLst/>
          </a:prstGeom>
        </p:spPr>
      </p:pic>
      <p:pic>
        <p:nvPicPr>
          <p:cNvPr id="55" name="Picture 54" descr="A picture containing light&#10;&#10;Description automatically generated">
            <a:extLst>
              <a:ext uri="{FF2B5EF4-FFF2-40B4-BE49-F238E27FC236}">
                <a16:creationId xmlns:a16="http://schemas.microsoft.com/office/drawing/2014/main" id="{B22C70B1-80B2-DD40-9EBD-8A2B76E685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16478" y="3187037"/>
            <a:ext cx="753282" cy="596477"/>
          </a:xfrm>
          <a:prstGeom prst="rect">
            <a:avLst/>
          </a:prstGeom>
        </p:spPr>
      </p:pic>
      <p:sp>
        <p:nvSpPr>
          <p:cNvPr id="56" name="Rounded Rectangular Callout 55">
            <a:extLst>
              <a:ext uri="{FF2B5EF4-FFF2-40B4-BE49-F238E27FC236}">
                <a16:creationId xmlns:a16="http://schemas.microsoft.com/office/drawing/2014/main" id="{05598B14-BAB0-664A-9F49-D68DA69FAF06}"/>
              </a:ext>
            </a:extLst>
          </p:cNvPr>
          <p:cNvSpPr/>
          <p:nvPr/>
        </p:nvSpPr>
        <p:spPr>
          <a:xfrm>
            <a:off x="3377816" y="2164774"/>
            <a:ext cx="1335979" cy="685550"/>
          </a:xfrm>
          <a:prstGeom prst="wedgeRoundRectCallout">
            <a:avLst>
              <a:gd name="adj1" fmla="val 457"/>
              <a:gd name="adj2" fmla="val 1146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Oblivious Movement</a:t>
            </a:r>
          </a:p>
        </p:txBody>
      </p:sp>
      <p:sp>
        <p:nvSpPr>
          <p:cNvPr id="57" name="Rectangle 56">
            <a:extLst>
              <a:ext uri="{FF2B5EF4-FFF2-40B4-BE49-F238E27FC236}">
                <a16:creationId xmlns:a16="http://schemas.microsoft.com/office/drawing/2014/main" id="{3AA313C9-A3B6-5041-9E8F-7D885EC0409D}"/>
              </a:ext>
            </a:extLst>
          </p:cNvPr>
          <p:cNvSpPr/>
          <p:nvPr/>
        </p:nvSpPr>
        <p:spPr>
          <a:xfrm>
            <a:off x="1448702" y="4007928"/>
            <a:ext cx="1276311" cy="400110"/>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n w="0"/>
                <a:solidFill>
                  <a:srgbClr val="FF0000"/>
                </a:solidFill>
                <a:effectLst>
                  <a:outerShdw blurRad="38100" dist="19050" dir="2700000" algn="tl" rotWithShape="0">
                    <a:schemeClr val="dk1">
                      <a:alpha val="40000"/>
                    </a:schemeClr>
                  </a:outerShdw>
                </a:effectLst>
              </a:rPr>
              <a:t>Deadlock</a:t>
            </a:r>
          </a:p>
        </p:txBody>
      </p:sp>
    </p:spTree>
    <p:extLst>
      <p:ext uri="{BB962C8B-B14F-4D97-AF65-F5344CB8AC3E}">
        <p14:creationId xmlns:p14="http://schemas.microsoft.com/office/powerpoint/2010/main" val="27316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25 0.00556 L 0.01093 -0.20741 " pathEditMode="relative" rAng="0" ptsTypes="AA">
                                      <p:cBhvr>
                                        <p:cTn id="6" dur="2000" fill="hold"/>
                                        <p:tgtEl>
                                          <p:spTgt spid="22"/>
                                        </p:tgtEl>
                                        <p:attrNameLst>
                                          <p:attrName>ppt_x</p:attrName>
                                          <p:attrName>ppt_y</p:attrName>
                                        </p:attrNameLst>
                                      </p:cBhvr>
                                      <p:rCtr x="378" y="-10648"/>
                                    </p:animMotion>
                                  </p:childTnLst>
                                </p:cTn>
                              </p:par>
                              <p:par>
                                <p:cTn id="7" presetID="0" presetClass="path" presetSubtype="0" accel="50000" decel="50000" fill="hold" nodeType="withEffect">
                                  <p:stCondLst>
                                    <p:cond delay="0"/>
                                  </p:stCondLst>
                                  <p:childTnLst>
                                    <p:animMotion origin="layout" path="M 0.00222 0.00092 L -0.1302 0.00092 " pathEditMode="relative" ptsTypes="AA">
                                      <p:cBhvr>
                                        <p:cTn id="8" dur="2000" fill="hold"/>
                                        <p:tgtEl>
                                          <p:spTgt spid="23"/>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494 -0.00486 L 0.09349 -0.00486 " pathEditMode="relative" ptsTypes="AA">
                                      <p:cBhvr>
                                        <p:cTn id="10" dur="2000" fill="hold"/>
                                        <p:tgtEl>
                                          <p:spTgt spid="25"/>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0313 -0.00324 L 0.00313 0.20115 " pathEditMode="relative" ptsTypes="AA">
                                      <p:cBhvr>
                                        <p:cTn id="12" dur="2000" fill="hold"/>
                                        <p:tgtEl>
                                          <p:spTgt spid="24"/>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heckerboard(across)">
                                      <p:cBhvr>
                                        <p:cTn id="29" dur="500"/>
                                        <p:tgtEl>
                                          <p:spTgt spid="19"/>
                                        </p:tgtEl>
                                      </p:cBhvr>
                                    </p:animEffect>
                                  </p:childTnLst>
                                </p:cTn>
                              </p:par>
                              <p:par>
                                <p:cTn id="30" presetID="32" presetClass="emph" presetSubtype="0" repeatCount="0" fill="hold" nodeType="withEffect">
                                  <p:stCondLst>
                                    <p:cond delay="0"/>
                                  </p:stCondLst>
                                  <p:childTnLst>
                                    <p:animRot by="120000">
                                      <p:cBhvr>
                                        <p:cTn id="31" dur="200" fill="hold">
                                          <p:stCondLst>
                                            <p:cond delay="0"/>
                                          </p:stCondLst>
                                        </p:cTn>
                                        <p:tgtEl>
                                          <p:spTgt spid="19"/>
                                        </p:tgtEl>
                                        <p:attrNameLst>
                                          <p:attrName>r</p:attrName>
                                        </p:attrNameLst>
                                      </p:cBhvr>
                                    </p:animRot>
                                    <p:animRot by="-240000">
                                      <p:cBhvr>
                                        <p:cTn id="32" dur="400" fill="hold">
                                          <p:stCondLst>
                                            <p:cond delay="400"/>
                                          </p:stCondLst>
                                        </p:cTn>
                                        <p:tgtEl>
                                          <p:spTgt spid="19"/>
                                        </p:tgtEl>
                                        <p:attrNameLst>
                                          <p:attrName>r</p:attrName>
                                        </p:attrNameLst>
                                      </p:cBhvr>
                                    </p:animRot>
                                    <p:animRot by="240000">
                                      <p:cBhvr>
                                        <p:cTn id="33" dur="400" fill="hold">
                                          <p:stCondLst>
                                            <p:cond delay="800"/>
                                          </p:stCondLst>
                                        </p:cTn>
                                        <p:tgtEl>
                                          <p:spTgt spid="19"/>
                                        </p:tgtEl>
                                        <p:attrNameLst>
                                          <p:attrName>r</p:attrName>
                                        </p:attrNameLst>
                                      </p:cBhvr>
                                    </p:animRot>
                                    <p:animRot by="-240000">
                                      <p:cBhvr>
                                        <p:cTn id="34" dur="400" fill="hold">
                                          <p:stCondLst>
                                            <p:cond delay="1200"/>
                                          </p:stCondLst>
                                        </p:cTn>
                                        <p:tgtEl>
                                          <p:spTgt spid="19"/>
                                        </p:tgtEl>
                                        <p:attrNameLst>
                                          <p:attrName>r</p:attrName>
                                        </p:attrNameLst>
                                      </p:cBhvr>
                                    </p:animRot>
                                    <p:animRot by="120000">
                                      <p:cBhvr>
                                        <p:cTn id="35" dur="400" fill="hold">
                                          <p:stCondLst>
                                            <p:cond delay="1600"/>
                                          </p:stCondLst>
                                        </p:cTn>
                                        <p:tgtEl>
                                          <p:spTgt spid="19"/>
                                        </p:tgtEl>
                                        <p:attrNameLst>
                                          <p:attrName>r</p:attrName>
                                        </p:attrNameLst>
                                      </p:cBhvr>
                                    </p:animRot>
                                  </p:childTnLst>
                                </p:cTn>
                              </p:par>
                              <p:par>
                                <p:cTn id="36" presetID="1" presetClass="entr" presetSubtype="0"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017 0.00718 L -0.0017 -0.29236 L 0.06354 -0.29236 " pathEditMode="relative" rAng="0" ptsTypes="AAA">
                                      <p:cBhvr>
                                        <p:cTn id="53" dur="2000" fill="hold"/>
                                        <p:tgtEl>
                                          <p:spTgt spid="39"/>
                                        </p:tgtEl>
                                        <p:attrNameLst>
                                          <p:attrName>ppt_x</p:attrName>
                                          <p:attrName>ppt_y</p:attrName>
                                        </p:attrNameLst>
                                      </p:cBhvr>
                                      <p:rCtr x="3255" y="-14977"/>
                                    </p:animMotion>
                                  </p:childTnLst>
                                </p:cTn>
                              </p:par>
                              <p:par>
                                <p:cTn id="54" presetID="8" presetClass="emph" presetSubtype="0" fill="hold" nodeType="withEffect">
                                  <p:stCondLst>
                                    <p:cond delay="0"/>
                                  </p:stCondLst>
                                  <p:childTnLst>
                                    <p:animRot by="5400000">
                                      <p:cBhvr>
                                        <p:cTn id="55" dur="2000" fill="hold"/>
                                        <p:tgtEl>
                                          <p:spTgt spid="39"/>
                                        </p:tgtEl>
                                        <p:attrNameLst>
                                          <p:attrName>r</p:attrName>
                                        </p:attrNameLst>
                                      </p:cBhvr>
                                    </p:animRot>
                                  </p:childTnLst>
                                </p:cTn>
                              </p:par>
                              <p:par>
                                <p:cTn id="56" presetID="0" presetClass="path" presetSubtype="0" accel="50000" decel="50000" fill="hold" nodeType="withEffect">
                                  <p:stCondLst>
                                    <p:cond delay="0"/>
                                  </p:stCondLst>
                                  <p:childTnLst>
                                    <p:animMotion origin="layout" path="M 0.00416 -0.00185 L -0.06107 0.00162 L -0.06107 -0.10046 " pathEditMode="relative" rAng="0" ptsTypes="AAA">
                                      <p:cBhvr>
                                        <p:cTn id="57" dur="2000" fill="hold"/>
                                        <p:tgtEl>
                                          <p:spTgt spid="40"/>
                                        </p:tgtEl>
                                        <p:attrNameLst>
                                          <p:attrName>ppt_x</p:attrName>
                                          <p:attrName>ppt_y</p:attrName>
                                        </p:attrNameLst>
                                      </p:cBhvr>
                                      <p:rCtr x="-3268" y="-4769"/>
                                    </p:animMotion>
                                  </p:childTnLst>
                                </p:cTn>
                              </p:par>
                              <p:par>
                                <p:cTn id="58" presetID="8" presetClass="emph" presetSubtype="0" fill="hold" nodeType="withEffect">
                                  <p:stCondLst>
                                    <p:cond delay="0"/>
                                  </p:stCondLst>
                                  <p:childTnLst>
                                    <p:animRot by="-5400000">
                                      <p:cBhvr>
                                        <p:cTn id="59" dur="2000" fill="hold"/>
                                        <p:tgtEl>
                                          <p:spTgt spid="40"/>
                                        </p:tgtEl>
                                        <p:attrNameLst>
                                          <p:attrName>r</p:attrName>
                                        </p:attrNameLst>
                                      </p:cBhvr>
                                    </p:animRot>
                                  </p:childTnLst>
                                </p:cTn>
                              </p:par>
                              <p:par>
                                <p:cTn id="60" presetID="8" presetClass="emph" presetSubtype="0" fill="hold" nodeType="withEffect">
                                  <p:stCondLst>
                                    <p:cond delay="0"/>
                                  </p:stCondLst>
                                  <p:childTnLst>
                                    <p:animRot by="10800000">
                                      <p:cBhvr>
                                        <p:cTn id="61" dur="2000" fill="hold"/>
                                        <p:tgtEl>
                                          <p:spTgt spid="40"/>
                                        </p:tgtEl>
                                        <p:attrNameLst>
                                          <p:attrName>r</p:attrName>
                                        </p:attrNameLst>
                                      </p:cBhvr>
                                    </p:animRot>
                                  </p:childTnLst>
                                </p:cTn>
                              </p:par>
                              <p:par>
                                <p:cTn id="62" presetID="8" presetClass="emph" presetSubtype="0" fill="hold" nodeType="withEffect">
                                  <p:stCondLst>
                                    <p:cond delay="0"/>
                                  </p:stCondLst>
                                  <p:childTnLst>
                                    <p:animRot by="5400000">
                                      <p:cBhvr>
                                        <p:cTn id="63" dur="2000" fill="hold"/>
                                        <p:tgtEl>
                                          <p:spTgt spid="41"/>
                                        </p:tgtEl>
                                        <p:attrNameLst>
                                          <p:attrName>r</p:attrName>
                                        </p:attrNameLst>
                                      </p:cBhvr>
                                    </p:animRot>
                                  </p:childTnLst>
                                </p:cTn>
                              </p:par>
                              <p:par>
                                <p:cTn id="64" presetID="0" presetClass="path" presetSubtype="0" accel="50000" decel="50000" fill="hold" nodeType="withEffect">
                                  <p:stCondLst>
                                    <p:cond delay="0"/>
                                  </p:stCondLst>
                                  <p:childTnLst>
                                    <p:animMotion origin="layout" path="M 0.00299 -0.01319 L 0.00299 0.10625 L -0.05651 0.10625 " pathEditMode="relative" rAng="0" ptsTypes="AAA">
                                      <p:cBhvr>
                                        <p:cTn id="65" dur="2000" fill="hold"/>
                                        <p:tgtEl>
                                          <p:spTgt spid="41"/>
                                        </p:tgtEl>
                                        <p:attrNameLst>
                                          <p:attrName>ppt_x</p:attrName>
                                          <p:attrName>ppt_y</p:attrName>
                                        </p:attrNameLst>
                                      </p:cBhvr>
                                      <p:rCtr x="-2982" y="5972"/>
                                    </p:animMotion>
                                  </p:childTnLst>
                                </p:cTn>
                              </p:par>
                              <p:par>
                                <p:cTn id="66" presetID="0" presetClass="path" presetSubtype="0" accel="50000" decel="50000" fill="hold" nodeType="withEffect">
                                  <p:stCondLst>
                                    <p:cond delay="0"/>
                                  </p:stCondLst>
                                  <p:childTnLst>
                                    <p:animMotion origin="layout" path="M -0.00573 -0.00116 L 0.05469 -0.00116 L 0.05469 0.09421 " pathEditMode="relative" rAng="0" ptsTypes="AAA">
                                      <p:cBhvr>
                                        <p:cTn id="67" dur="2000" fill="hold"/>
                                        <p:tgtEl>
                                          <p:spTgt spid="42"/>
                                        </p:tgtEl>
                                        <p:attrNameLst>
                                          <p:attrName>ppt_x</p:attrName>
                                          <p:attrName>ppt_y</p:attrName>
                                        </p:attrNameLst>
                                      </p:cBhvr>
                                      <p:rCtr x="3021" y="4769"/>
                                    </p:animMotion>
                                  </p:childTnLst>
                                </p:cTn>
                              </p:par>
                              <p:par>
                                <p:cTn id="68" presetID="8" presetClass="emph" presetSubtype="0" fill="hold" nodeType="withEffect">
                                  <p:stCondLst>
                                    <p:cond delay="0"/>
                                  </p:stCondLst>
                                  <p:childTnLst>
                                    <p:animRot by="5400000">
                                      <p:cBhvr>
                                        <p:cTn id="69" dur="2000" fill="hold"/>
                                        <p:tgtEl>
                                          <p:spTgt spid="42"/>
                                        </p:tgtEl>
                                        <p:attrNameLst>
                                          <p:attrName>r</p:attrName>
                                        </p:attrNameLst>
                                      </p:cBhvr>
                                    </p:animRo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43"/>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5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nodeType="clickEffect">
                                  <p:stCondLst>
                                    <p:cond delay="0"/>
                                  </p:stCondLst>
                                  <p:childTnLst>
                                    <p:animMotion origin="layout" path="M -0.00104 -0.00185 L 0.13932 -0.00185 " pathEditMode="relative" ptsTypes="AA">
                                      <p:cBhvr>
                                        <p:cTn id="89" dur="2000" fill="hold"/>
                                        <p:tgtEl>
                                          <p:spTgt spid="51"/>
                                        </p:tgtEl>
                                        <p:attrNameLst>
                                          <p:attrName>ppt_x</p:attrName>
                                          <p:attrName>ppt_y</p:attrName>
                                        </p:attrNameLst>
                                      </p:cBhvr>
                                    </p:animMotion>
                                  </p:childTnLst>
                                </p:cTn>
                              </p:par>
                              <p:par>
                                <p:cTn id="90" presetID="0" presetClass="path" presetSubtype="0" accel="50000" decel="50000" fill="hold" nodeType="withEffect">
                                  <p:stCondLst>
                                    <p:cond delay="0"/>
                                  </p:stCondLst>
                                  <p:childTnLst>
                                    <p:animMotion origin="layout" path="M -0.0013 0.00324 L -0.0013 -0.36806 " pathEditMode="relative" ptsTypes="AA">
                                      <p:cBhvr>
                                        <p:cTn id="91" dur="2000" fill="hold"/>
                                        <p:tgtEl>
                                          <p:spTgt spid="52"/>
                                        </p:tgtEl>
                                        <p:attrNameLst>
                                          <p:attrName>ppt_x</p:attrName>
                                          <p:attrName>ppt_y</p:attrName>
                                        </p:attrNameLst>
                                      </p:cBhvr>
                                    </p:animMotion>
                                  </p:childTnLst>
                                </p:cTn>
                              </p:par>
                              <p:par>
                                <p:cTn id="92" presetID="0" presetClass="path" presetSubtype="0" accel="50000" decel="50000" fill="hold" nodeType="withEffect">
                                  <p:stCondLst>
                                    <p:cond delay="0"/>
                                  </p:stCondLst>
                                  <p:childTnLst>
                                    <p:animMotion origin="layout" path="M 0.00091 -0.01204 L 0.00091 0.18796 " pathEditMode="relative" ptsTypes="AA">
                                      <p:cBhvr>
                                        <p:cTn id="93" dur="2000" fill="hold"/>
                                        <p:tgtEl>
                                          <p:spTgt spid="54"/>
                                        </p:tgtEl>
                                        <p:attrNameLst>
                                          <p:attrName>ppt_x</p:attrName>
                                          <p:attrName>ppt_y</p:attrName>
                                        </p:attrNameLst>
                                      </p:cBhvr>
                                    </p:animMotion>
                                  </p:childTnLst>
                                </p:cTn>
                              </p:par>
                              <p:par>
                                <p:cTn id="94" presetID="0" presetClass="path" presetSubtype="0" accel="50000" decel="50000" fill="hold" nodeType="withEffect">
                                  <p:stCondLst>
                                    <p:cond delay="0"/>
                                  </p:stCondLst>
                                  <p:childTnLst>
                                    <p:animMotion origin="layout" path="M 0.0043 -0.00232 L -0.11354 -0.00232 " pathEditMode="relative" ptsTypes="AA">
                                      <p:cBhvr>
                                        <p:cTn id="95" dur="2000" fill="hold"/>
                                        <p:tgtEl>
                                          <p:spTgt spid="53"/>
                                        </p:tgtEl>
                                        <p:attrNameLst>
                                          <p:attrName>ppt_x</p:attrName>
                                          <p:attrName>ppt_y</p:attrName>
                                        </p:attrNameLst>
                                      </p:cBhvr>
                                    </p:animMotion>
                                  </p:childTnLst>
                                </p:cTn>
                              </p:par>
                            </p:childTnLst>
                          </p:cTn>
                        </p:par>
                        <p:par>
                          <p:cTn id="96" fill="hold">
                            <p:stCondLst>
                              <p:cond delay="2000"/>
                            </p:stCondLst>
                            <p:childTnLst>
                              <p:par>
                                <p:cTn id="97" presetID="10" presetClass="exit" presetSubtype="0" fill="hold" nodeType="afterEffect">
                                  <p:stCondLst>
                                    <p:cond delay="0"/>
                                  </p:stCondLst>
                                  <p:childTnLst>
                                    <p:animEffect transition="out" filter="fade">
                                      <p:cBhvr>
                                        <p:cTn id="98" dur="500"/>
                                        <p:tgtEl>
                                          <p:spTgt spid="51"/>
                                        </p:tgtEl>
                                      </p:cBhvr>
                                    </p:animEffect>
                                    <p:set>
                                      <p:cBhvr>
                                        <p:cTn id="99" dur="1" fill="hold">
                                          <p:stCondLst>
                                            <p:cond delay="499"/>
                                          </p:stCondLst>
                                        </p:cTn>
                                        <p:tgtEl>
                                          <p:spTgt spid="51"/>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2"/>
                                        </p:tgtEl>
                                      </p:cBhvr>
                                    </p:animEffect>
                                    <p:set>
                                      <p:cBhvr>
                                        <p:cTn id="102" dur="1" fill="hold">
                                          <p:stCondLst>
                                            <p:cond delay="499"/>
                                          </p:stCondLst>
                                        </p:cTn>
                                        <p:tgtEl>
                                          <p:spTgt spid="52"/>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4"/>
                                        </p:tgtEl>
                                      </p:cBhvr>
                                    </p:animEffect>
                                    <p:set>
                                      <p:cBhvr>
                                        <p:cTn id="105" dur="1" fill="hold">
                                          <p:stCondLst>
                                            <p:cond delay="499"/>
                                          </p:stCondLst>
                                        </p:cTn>
                                        <p:tgtEl>
                                          <p:spTgt spid="54"/>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53"/>
                                        </p:tgtEl>
                                      </p:cBhvr>
                                    </p:animEffect>
                                    <p:set>
                                      <p:cBhvr>
                                        <p:cTn id="108"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8A347-0D01-4743-9456-D988316A49B9}"/>
              </a:ext>
            </a:extLst>
          </p:cNvPr>
          <p:cNvSpPr>
            <a:spLocks noGrp="1"/>
          </p:cNvSpPr>
          <p:nvPr>
            <p:ph type="title"/>
          </p:nvPr>
        </p:nvSpPr>
        <p:spPr/>
        <p:txBody>
          <a:bodyPr/>
          <a:lstStyle/>
          <a:p>
            <a:r>
              <a:rPr lang="en-US" dirty="0"/>
              <a:t>Virtual ring over topology</a:t>
            </a:r>
          </a:p>
        </p:txBody>
      </p:sp>
      <p:sp>
        <p:nvSpPr>
          <p:cNvPr id="4" name="Footer Placeholder 3">
            <a:extLst>
              <a:ext uri="{FF2B5EF4-FFF2-40B4-BE49-F238E27FC236}">
                <a16:creationId xmlns:a16="http://schemas.microsoft.com/office/drawing/2014/main" id="{1F603A15-C1EB-4F4E-AB15-85F40DA69910}"/>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E39A77DB-902D-4E53-A258-9E51D1812294}"/>
              </a:ext>
            </a:extLst>
          </p:cNvPr>
          <p:cNvSpPr>
            <a:spLocks noGrp="1"/>
          </p:cNvSpPr>
          <p:nvPr>
            <p:ph type="sldNum" sz="quarter" idx="12"/>
          </p:nvPr>
        </p:nvSpPr>
        <p:spPr/>
        <p:txBody>
          <a:bodyPr/>
          <a:lstStyle/>
          <a:p>
            <a:fld id="{0D1D0697-F66A-EE4C-B4D3-9802540BCCA0}" type="slidenum">
              <a:rPr lang="en-US" smtClean="0"/>
              <a:t>13</a:t>
            </a:fld>
            <a:endParaRPr lang="en-US"/>
          </a:p>
        </p:txBody>
      </p:sp>
      <p:sp>
        <p:nvSpPr>
          <p:cNvPr id="11" name="Content Placeholder 2">
            <a:extLst>
              <a:ext uri="{FF2B5EF4-FFF2-40B4-BE49-F238E27FC236}">
                <a16:creationId xmlns:a16="http://schemas.microsoft.com/office/drawing/2014/main" id="{3138EEC9-71ED-384E-9D06-F94D86E6D8C2}"/>
              </a:ext>
            </a:extLst>
          </p:cNvPr>
          <p:cNvSpPr>
            <a:spLocks noGrp="1"/>
          </p:cNvSpPr>
          <p:nvPr>
            <p:ph idx="1"/>
          </p:nvPr>
        </p:nvSpPr>
        <p:spPr>
          <a:xfrm>
            <a:off x="354776" y="5095339"/>
            <a:ext cx="10707879" cy="1322865"/>
          </a:xfrm>
        </p:spPr>
        <p:txBody>
          <a:bodyPr>
            <a:normAutofit/>
          </a:bodyPr>
          <a:lstStyle/>
          <a:p>
            <a:r>
              <a:rPr lang="en-US" dirty="0"/>
              <a:t>Every link is spun exactly once, simultaneously</a:t>
            </a:r>
          </a:p>
          <a:p>
            <a:r>
              <a:rPr lang="en-US" dirty="0"/>
              <a:t>Oblivious packet movement over the virtual ring</a:t>
            </a:r>
          </a:p>
        </p:txBody>
      </p:sp>
      <p:grpSp>
        <p:nvGrpSpPr>
          <p:cNvPr id="71" name="Group 70">
            <a:extLst>
              <a:ext uri="{FF2B5EF4-FFF2-40B4-BE49-F238E27FC236}">
                <a16:creationId xmlns:a16="http://schemas.microsoft.com/office/drawing/2014/main" id="{6631D620-216C-4BE9-8911-82C080D265C0}"/>
              </a:ext>
            </a:extLst>
          </p:cNvPr>
          <p:cNvGrpSpPr/>
          <p:nvPr/>
        </p:nvGrpSpPr>
        <p:grpSpPr>
          <a:xfrm>
            <a:off x="6997155" y="1496851"/>
            <a:ext cx="3719592" cy="2850330"/>
            <a:chOff x="2675661" y="2800349"/>
            <a:chExt cx="2095926" cy="1606112"/>
          </a:xfrm>
        </p:grpSpPr>
        <p:sp>
          <p:nvSpPr>
            <p:cNvPr id="34" name="Rectangle: Rounded Corners 33">
              <a:extLst>
                <a:ext uri="{FF2B5EF4-FFF2-40B4-BE49-F238E27FC236}">
                  <a16:creationId xmlns:a16="http://schemas.microsoft.com/office/drawing/2014/main" id="{350C66B3-88EA-4A4D-BB83-981703B5CA3C}"/>
                </a:ext>
              </a:extLst>
            </p:cNvPr>
            <p:cNvSpPr/>
            <p:nvPr/>
          </p:nvSpPr>
          <p:spPr>
            <a:xfrm>
              <a:off x="2675661" y="3498551"/>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35" name="Rectangle: Rounded Corners 34">
              <a:extLst>
                <a:ext uri="{FF2B5EF4-FFF2-40B4-BE49-F238E27FC236}">
                  <a16:creationId xmlns:a16="http://schemas.microsoft.com/office/drawing/2014/main" id="{8B89936B-B4F5-432D-8B9F-C346B56471B0}"/>
                </a:ext>
              </a:extLst>
            </p:cNvPr>
            <p:cNvSpPr/>
            <p:nvPr/>
          </p:nvSpPr>
          <p:spPr>
            <a:xfrm>
              <a:off x="2679206" y="4118785"/>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36" name="Rectangle: Rounded Corners 35">
              <a:extLst>
                <a:ext uri="{FF2B5EF4-FFF2-40B4-BE49-F238E27FC236}">
                  <a16:creationId xmlns:a16="http://schemas.microsoft.com/office/drawing/2014/main" id="{3CD66262-82DF-4462-9A0D-078B25FCE6A4}"/>
                </a:ext>
              </a:extLst>
            </p:cNvPr>
            <p:cNvSpPr/>
            <p:nvPr/>
          </p:nvSpPr>
          <p:spPr>
            <a:xfrm>
              <a:off x="3288806" y="4111695"/>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37" name="Rectangle: Rounded Corners 36">
              <a:extLst>
                <a:ext uri="{FF2B5EF4-FFF2-40B4-BE49-F238E27FC236}">
                  <a16:creationId xmlns:a16="http://schemas.microsoft.com/office/drawing/2014/main" id="{348A2608-38A0-4846-859A-5EBF98B8F3D6}"/>
                </a:ext>
              </a:extLst>
            </p:cNvPr>
            <p:cNvSpPr/>
            <p:nvPr/>
          </p:nvSpPr>
          <p:spPr>
            <a:xfrm>
              <a:off x="3281716" y="3498554"/>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38" name="Rectangle: Rounded Corners 37">
              <a:extLst>
                <a:ext uri="{FF2B5EF4-FFF2-40B4-BE49-F238E27FC236}">
                  <a16:creationId xmlns:a16="http://schemas.microsoft.com/office/drawing/2014/main" id="{AC878FBE-B0EB-46B9-9CE6-19D20907ADBE}"/>
                </a:ext>
              </a:extLst>
            </p:cNvPr>
            <p:cNvSpPr/>
            <p:nvPr/>
          </p:nvSpPr>
          <p:spPr>
            <a:xfrm>
              <a:off x="3880682" y="2800349"/>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39" name="Rectangle: Rounded Corners 38">
              <a:extLst>
                <a:ext uri="{FF2B5EF4-FFF2-40B4-BE49-F238E27FC236}">
                  <a16:creationId xmlns:a16="http://schemas.microsoft.com/office/drawing/2014/main" id="{1D050F15-30E2-4F36-81C5-4114C3AED6D2}"/>
                </a:ext>
              </a:extLst>
            </p:cNvPr>
            <p:cNvSpPr/>
            <p:nvPr/>
          </p:nvSpPr>
          <p:spPr>
            <a:xfrm>
              <a:off x="3884227" y="3495011"/>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0" name="Rectangle: Rounded Corners 39">
              <a:extLst>
                <a:ext uri="{FF2B5EF4-FFF2-40B4-BE49-F238E27FC236}">
                  <a16:creationId xmlns:a16="http://schemas.microsoft.com/office/drawing/2014/main" id="{8FF3C2BA-7551-41CE-AD2A-781364C84CE5}"/>
                </a:ext>
              </a:extLst>
            </p:cNvPr>
            <p:cNvSpPr/>
            <p:nvPr/>
          </p:nvSpPr>
          <p:spPr>
            <a:xfrm>
              <a:off x="4504459" y="3498554"/>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41" name="Rectangle: Rounded Corners 40">
              <a:extLst>
                <a:ext uri="{FF2B5EF4-FFF2-40B4-BE49-F238E27FC236}">
                  <a16:creationId xmlns:a16="http://schemas.microsoft.com/office/drawing/2014/main" id="{2B35734F-F324-44F2-9AE7-EF99BD6D1D4E}"/>
                </a:ext>
              </a:extLst>
            </p:cNvPr>
            <p:cNvSpPr/>
            <p:nvPr/>
          </p:nvSpPr>
          <p:spPr>
            <a:xfrm>
              <a:off x="4497368" y="2800352"/>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cxnSp>
          <p:nvCxnSpPr>
            <p:cNvPr id="42" name="Straight Connector 41">
              <a:extLst>
                <a:ext uri="{FF2B5EF4-FFF2-40B4-BE49-F238E27FC236}">
                  <a16:creationId xmlns:a16="http://schemas.microsoft.com/office/drawing/2014/main" id="{2FF05A10-8A45-4F7B-BB90-FBB9943A0344}"/>
                </a:ext>
              </a:extLst>
            </p:cNvPr>
            <p:cNvCxnSpPr>
              <a:cxnSpLocks/>
            </p:cNvCxnSpPr>
            <p:nvPr/>
          </p:nvCxnSpPr>
          <p:spPr>
            <a:xfrm flipV="1">
              <a:off x="2947089" y="4266961"/>
              <a:ext cx="319336" cy="7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F27F8BB-5698-48C7-965D-726D736A9CC8}"/>
                </a:ext>
              </a:extLst>
            </p:cNvPr>
            <p:cNvCxnSpPr>
              <a:cxnSpLocks/>
              <a:stCxn id="34" idx="3"/>
              <a:endCxn id="37" idx="1"/>
            </p:cNvCxnSpPr>
            <p:nvPr/>
          </p:nvCxnSpPr>
          <p:spPr>
            <a:xfrm>
              <a:off x="2942789" y="3642389"/>
              <a:ext cx="338927" cy="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D8ADFB7-7007-44C2-A15C-19384DD360F4}"/>
                </a:ext>
              </a:extLst>
            </p:cNvPr>
            <p:cNvCxnSpPr>
              <a:cxnSpLocks/>
              <a:stCxn id="37" idx="3"/>
              <a:endCxn id="39" idx="1"/>
            </p:cNvCxnSpPr>
            <p:nvPr/>
          </p:nvCxnSpPr>
          <p:spPr>
            <a:xfrm flipV="1">
              <a:off x="3548844" y="3638849"/>
              <a:ext cx="335383" cy="35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B05823-2FFC-4889-A34D-5A971B890378}"/>
                </a:ext>
              </a:extLst>
            </p:cNvPr>
            <p:cNvCxnSpPr>
              <a:cxnSpLocks/>
              <a:stCxn id="39" idx="3"/>
              <a:endCxn id="40" idx="1"/>
            </p:cNvCxnSpPr>
            <p:nvPr/>
          </p:nvCxnSpPr>
          <p:spPr>
            <a:xfrm>
              <a:off x="4151355" y="3638849"/>
              <a:ext cx="353104" cy="35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7FE921-9142-455D-9E52-1B8FDBCB8BC0}"/>
                </a:ext>
              </a:extLst>
            </p:cNvPr>
            <p:cNvCxnSpPr>
              <a:cxnSpLocks/>
              <a:stCxn id="38" idx="3"/>
              <a:endCxn id="41" idx="1"/>
            </p:cNvCxnSpPr>
            <p:nvPr/>
          </p:nvCxnSpPr>
          <p:spPr>
            <a:xfrm>
              <a:off x="4147810" y="2944187"/>
              <a:ext cx="349558" cy="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69FAAF-5A0A-4208-BB15-905096098052}"/>
                </a:ext>
              </a:extLst>
            </p:cNvPr>
            <p:cNvCxnSpPr>
              <a:cxnSpLocks/>
              <a:stCxn id="34" idx="2"/>
              <a:endCxn id="35" idx="0"/>
            </p:cNvCxnSpPr>
            <p:nvPr/>
          </p:nvCxnSpPr>
          <p:spPr>
            <a:xfrm>
              <a:off x="2809225" y="3786227"/>
              <a:ext cx="3545" cy="3325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5BA860B-AF73-4926-BCE8-A8EAC6A14D84}"/>
                </a:ext>
              </a:extLst>
            </p:cNvPr>
            <p:cNvCxnSpPr>
              <a:cxnSpLocks/>
              <a:stCxn id="37" idx="2"/>
              <a:endCxn id="36" idx="0"/>
            </p:cNvCxnSpPr>
            <p:nvPr/>
          </p:nvCxnSpPr>
          <p:spPr>
            <a:xfrm>
              <a:off x="3415280" y="3786230"/>
              <a:ext cx="7090" cy="3254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E119C58-E9B7-4549-B1DA-0B80A112A23C}"/>
                </a:ext>
              </a:extLst>
            </p:cNvPr>
            <p:cNvCxnSpPr>
              <a:cxnSpLocks/>
              <a:stCxn id="38" idx="2"/>
              <a:endCxn id="39" idx="0"/>
            </p:cNvCxnSpPr>
            <p:nvPr/>
          </p:nvCxnSpPr>
          <p:spPr>
            <a:xfrm>
              <a:off x="4014246" y="3088025"/>
              <a:ext cx="3545" cy="4069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CFBED96-893E-4BC9-B39D-F2A0BB8148BF}"/>
                </a:ext>
              </a:extLst>
            </p:cNvPr>
            <p:cNvCxnSpPr>
              <a:cxnSpLocks/>
              <a:stCxn id="41" idx="2"/>
              <a:endCxn id="40" idx="0"/>
            </p:cNvCxnSpPr>
            <p:nvPr/>
          </p:nvCxnSpPr>
          <p:spPr>
            <a:xfrm>
              <a:off x="4630932" y="3088028"/>
              <a:ext cx="7091" cy="4105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370753B-529B-3240-A29A-F379CABA1DF9}"/>
              </a:ext>
            </a:extLst>
          </p:cNvPr>
          <p:cNvGrpSpPr/>
          <p:nvPr/>
        </p:nvGrpSpPr>
        <p:grpSpPr>
          <a:xfrm>
            <a:off x="1205212" y="1599859"/>
            <a:ext cx="3134851" cy="2751917"/>
            <a:chOff x="751874" y="1987087"/>
            <a:chExt cx="3134851" cy="2751917"/>
          </a:xfrm>
        </p:grpSpPr>
        <p:grpSp>
          <p:nvGrpSpPr>
            <p:cNvPr id="49" name="Group 48">
              <a:extLst>
                <a:ext uri="{FF2B5EF4-FFF2-40B4-BE49-F238E27FC236}">
                  <a16:creationId xmlns:a16="http://schemas.microsoft.com/office/drawing/2014/main" id="{0A1598DD-2D10-7C4C-89B9-0EAFDC2D7C03}"/>
                </a:ext>
              </a:extLst>
            </p:cNvPr>
            <p:cNvGrpSpPr/>
            <p:nvPr/>
          </p:nvGrpSpPr>
          <p:grpSpPr>
            <a:xfrm>
              <a:off x="751874" y="1987087"/>
              <a:ext cx="3134851" cy="2751917"/>
              <a:chOff x="751874" y="1987087"/>
              <a:chExt cx="3134851" cy="2751917"/>
            </a:xfrm>
          </p:grpSpPr>
          <p:grpSp>
            <p:nvGrpSpPr>
              <p:cNvPr id="33" name="Group 32">
                <a:extLst>
                  <a:ext uri="{FF2B5EF4-FFF2-40B4-BE49-F238E27FC236}">
                    <a16:creationId xmlns:a16="http://schemas.microsoft.com/office/drawing/2014/main" id="{2CED16D3-251B-4EF0-8459-BF8BEE11F3ED}"/>
                  </a:ext>
                </a:extLst>
              </p:cNvPr>
              <p:cNvGrpSpPr/>
              <p:nvPr/>
            </p:nvGrpSpPr>
            <p:grpSpPr>
              <a:xfrm>
                <a:off x="751874" y="1987087"/>
                <a:ext cx="3134851" cy="2751917"/>
                <a:chOff x="513708" y="1620252"/>
                <a:chExt cx="1505164" cy="1426036"/>
              </a:xfrm>
            </p:grpSpPr>
            <p:sp>
              <p:nvSpPr>
                <p:cNvPr id="3" name="Rectangle: Rounded Corners 2">
                  <a:extLst>
                    <a:ext uri="{FF2B5EF4-FFF2-40B4-BE49-F238E27FC236}">
                      <a16:creationId xmlns:a16="http://schemas.microsoft.com/office/drawing/2014/main" id="{50CBA364-7BFA-42BC-9C49-85E589D4718C}"/>
                    </a:ext>
                  </a:extLst>
                </p:cNvPr>
                <p:cNvSpPr/>
                <p:nvPr/>
              </p:nvSpPr>
              <p:spPr>
                <a:xfrm>
                  <a:off x="513708" y="1623676"/>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0" name="Rectangle: Rounded Corners 9">
                  <a:extLst>
                    <a:ext uri="{FF2B5EF4-FFF2-40B4-BE49-F238E27FC236}">
                      <a16:creationId xmlns:a16="http://schemas.microsoft.com/office/drawing/2014/main" id="{7E73003D-06E4-4C7E-90FD-FE9D592A12AD}"/>
                    </a:ext>
                  </a:extLst>
                </p:cNvPr>
                <p:cNvSpPr/>
                <p:nvPr/>
              </p:nvSpPr>
              <p:spPr>
                <a:xfrm>
                  <a:off x="1128446" y="1621964"/>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2" name="Rectangle: Rounded Corners 11">
                  <a:extLst>
                    <a:ext uri="{FF2B5EF4-FFF2-40B4-BE49-F238E27FC236}">
                      <a16:creationId xmlns:a16="http://schemas.microsoft.com/office/drawing/2014/main" id="{DAD8BDFC-07C6-45D3-92AD-FC184DE93620}"/>
                    </a:ext>
                  </a:extLst>
                </p:cNvPr>
                <p:cNvSpPr/>
                <p:nvPr/>
              </p:nvSpPr>
              <p:spPr>
                <a:xfrm>
                  <a:off x="1742824" y="1620252"/>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 name="Rectangle: Rounded Corners 12">
                  <a:extLst>
                    <a:ext uri="{FF2B5EF4-FFF2-40B4-BE49-F238E27FC236}">
                      <a16:creationId xmlns:a16="http://schemas.microsoft.com/office/drawing/2014/main" id="{ADC43229-021E-4ADF-9A6D-D4D8A302FFC0}"/>
                    </a:ext>
                  </a:extLst>
                </p:cNvPr>
                <p:cNvSpPr/>
                <p:nvPr/>
              </p:nvSpPr>
              <p:spPr>
                <a:xfrm>
                  <a:off x="522269" y="2176409"/>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4" name="Rectangle: Rounded Corners 13">
                  <a:extLst>
                    <a:ext uri="{FF2B5EF4-FFF2-40B4-BE49-F238E27FC236}">
                      <a16:creationId xmlns:a16="http://schemas.microsoft.com/office/drawing/2014/main" id="{EF14B28A-A90B-4AB2-8293-BFAB5D49069A}"/>
                    </a:ext>
                  </a:extLst>
                </p:cNvPr>
                <p:cNvSpPr/>
                <p:nvPr/>
              </p:nvSpPr>
              <p:spPr>
                <a:xfrm>
                  <a:off x="1126733" y="2184971"/>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5" name="Rectangle: Rounded Corners 14">
                  <a:extLst>
                    <a:ext uri="{FF2B5EF4-FFF2-40B4-BE49-F238E27FC236}">
                      <a16:creationId xmlns:a16="http://schemas.microsoft.com/office/drawing/2014/main" id="{3B602ADD-99D2-4B80-A6CC-705AE1CEE861}"/>
                    </a:ext>
                  </a:extLst>
                </p:cNvPr>
                <p:cNvSpPr/>
                <p:nvPr/>
              </p:nvSpPr>
              <p:spPr>
                <a:xfrm>
                  <a:off x="1751744" y="2172984"/>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6" name="Rectangle: Rounded Corners 15">
                  <a:extLst>
                    <a:ext uri="{FF2B5EF4-FFF2-40B4-BE49-F238E27FC236}">
                      <a16:creationId xmlns:a16="http://schemas.microsoft.com/office/drawing/2014/main" id="{F2B79358-980A-44AF-B63F-84851B8AB573}"/>
                    </a:ext>
                  </a:extLst>
                </p:cNvPr>
                <p:cNvSpPr/>
                <p:nvPr/>
              </p:nvSpPr>
              <p:spPr>
                <a:xfrm>
                  <a:off x="520557" y="2750049"/>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7" name="Rectangle: Rounded Corners 16">
                  <a:extLst>
                    <a:ext uri="{FF2B5EF4-FFF2-40B4-BE49-F238E27FC236}">
                      <a16:creationId xmlns:a16="http://schemas.microsoft.com/office/drawing/2014/main" id="{DABD9268-7316-4DC3-9C3B-2963D93F1C0B}"/>
                    </a:ext>
                  </a:extLst>
                </p:cNvPr>
                <p:cNvSpPr/>
                <p:nvPr/>
              </p:nvSpPr>
              <p:spPr>
                <a:xfrm>
                  <a:off x="1104472" y="2758612"/>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8" name="Rectangle: Rounded Corners 17">
                  <a:extLst>
                    <a:ext uri="{FF2B5EF4-FFF2-40B4-BE49-F238E27FC236}">
                      <a16:creationId xmlns:a16="http://schemas.microsoft.com/office/drawing/2014/main" id="{23047CF3-1828-4F06-A4F6-146CFA4F851A}"/>
                    </a:ext>
                  </a:extLst>
                </p:cNvPr>
                <p:cNvSpPr/>
                <p:nvPr/>
              </p:nvSpPr>
              <p:spPr>
                <a:xfrm>
                  <a:off x="1728766" y="2756181"/>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cxnSp>
              <p:nvCxnSpPr>
                <p:cNvPr id="8" name="Straight Connector 7">
                  <a:extLst>
                    <a:ext uri="{FF2B5EF4-FFF2-40B4-BE49-F238E27FC236}">
                      <a16:creationId xmlns:a16="http://schemas.microsoft.com/office/drawing/2014/main" id="{879419A6-6911-46FC-8AEC-87CFE9E8C2C0}"/>
                    </a:ext>
                  </a:extLst>
                </p:cNvPr>
                <p:cNvCxnSpPr>
                  <a:cxnSpLocks/>
                  <a:endCxn id="17" idx="1"/>
                </p:cNvCxnSpPr>
                <p:nvPr/>
              </p:nvCxnSpPr>
              <p:spPr>
                <a:xfrm flipV="1">
                  <a:off x="785136" y="2902450"/>
                  <a:ext cx="319336" cy="7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FD019C-0852-4047-892B-A72E44258E24}"/>
                    </a:ext>
                  </a:extLst>
                </p:cNvPr>
                <p:cNvCxnSpPr>
                  <a:cxnSpLocks/>
                </p:cNvCxnSpPr>
                <p:nvPr/>
              </p:nvCxnSpPr>
              <p:spPr>
                <a:xfrm>
                  <a:off x="780836" y="2320247"/>
                  <a:ext cx="3505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3EB42BC-7047-4F67-B103-D7960500B836}"/>
                    </a:ext>
                  </a:extLst>
                </p:cNvPr>
                <p:cNvCxnSpPr>
                  <a:cxnSpLocks/>
                </p:cNvCxnSpPr>
                <p:nvPr/>
              </p:nvCxnSpPr>
              <p:spPr>
                <a:xfrm flipV="1">
                  <a:off x="1393861" y="2316021"/>
                  <a:ext cx="356636"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B693A2-D91F-45C8-9B9C-28E108C774A8}"/>
                    </a:ext>
                  </a:extLst>
                </p:cNvPr>
                <p:cNvCxnSpPr>
                  <a:cxnSpLocks/>
                </p:cNvCxnSpPr>
                <p:nvPr/>
              </p:nvCxnSpPr>
              <p:spPr>
                <a:xfrm>
                  <a:off x="789397" y="1766103"/>
                  <a:ext cx="35048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07816B-8DB2-474B-A251-6F5AC7FA8E83}"/>
                    </a:ext>
                  </a:extLst>
                </p:cNvPr>
                <p:cNvCxnSpPr>
                  <a:cxnSpLocks/>
                </p:cNvCxnSpPr>
                <p:nvPr/>
              </p:nvCxnSpPr>
              <p:spPr>
                <a:xfrm flipV="1">
                  <a:off x="661089" y="2466754"/>
                  <a:ext cx="0" cy="2698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BC67E5A-04FF-447B-B36F-71826F14D956}"/>
                    </a:ext>
                  </a:extLst>
                </p:cNvPr>
                <p:cNvCxnSpPr>
                  <a:cxnSpLocks/>
                </p:cNvCxnSpPr>
                <p:nvPr/>
              </p:nvCxnSpPr>
              <p:spPr>
                <a:xfrm flipV="1">
                  <a:off x="643365" y="1896140"/>
                  <a:ext cx="0" cy="2698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218EAEE-31D8-4574-848C-8AF1FE7DB3EC}"/>
                    </a:ext>
                  </a:extLst>
                </p:cNvPr>
                <p:cNvCxnSpPr>
                  <a:cxnSpLocks/>
                </p:cNvCxnSpPr>
                <p:nvPr/>
              </p:nvCxnSpPr>
              <p:spPr>
                <a:xfrm flipV="1">
                  <a:off x="1264440" y="1900482"/>
                  <a:ext cx="0" cy="2888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7F8393-ABCD-4AF5-8739-19BA2D5F8C4B}"/>
                    </a:ext>
                  </a:extLst>
                </p:cNvPr>
                <p:cNvCxnSpPr>
                  <a:cxnSpLocks/>
                  <a:stCxn id="15" idx="0"/>
                </p:cNvCxnSpPr>
                <p:nvPr/>
              </p:nvCxnSpPr>
              <p:spPr>
                <a:xfrm flipH="1" flipV="1">
                  <a:off x="1883375" y="1900482"/>
                  <a:ext cx="1933" cy="2725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FECCB8A-DF4B-4BD1-A164-245011587ADC}"/>
                    </a:ext>
                  </a:extLst>
                </p:cNvPr>
                <p:cNvCxnSpPr>
                  <a:cxnSpLocks/>
                </p:cNvCxnSpPr>
                <p:nvPr/>
              </p:nvCxnSpPr>
              <p:spPr>
                <a:xfrm flipV="1">
                  <a:off x="1883375" y="2463133"/>
                  <a:ext cx="0" cy="293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B184139-E73C-4C7A-872A-AAD50DE945AB}"/>
                    </a:ext>
                  </a:extLst>
                </p:cNvPr>
                <p:cNvCxnSpPr>
                  <a:cxnSpLocks/>
                </p:cNvCxnSpPr>
                <p:nvPr/>
              </p:nvCxnSpPr>
              <p:spPr>
                <a:xfrm flipV="1">
                  <a:off x="1260297" y="2472647"/>
                  <a:ext cx="0" cy="2955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1FD83C10-4ECB-C34A-A4A5-AA026FFB0EAF}"/>
                  </a:ext>
                </a:extLst>
              </p:cNvPr>
              <p:cNvCxnSpPr>
                <a:cxnSpLocks/>
              </p:cNvCxnSpPr>
              <p:nvPr/>
            </p:nvCxnSpPr>
            <p:spPr>
              <a:xfrm flipV="1">
                <a:off x="2523888" y="4474726"/>
                <a:ext cx="742777"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B89EA059-F35B-2846-9B16-3806FCA8E2F3}"/>
                </a:ext>
              </a:extLst>
            </p:cNvPr>
            <p:cNvCxnSpPr>
              <a:cxnSpLocks/>
            </p:cNvCxnSpPr>
            <p:nvPr/>
          </p:nvCxnSpPr>
          <p:spPr>
            <a:xfrm flipV="1">
              <a:off x="2597930" y="2256825"/>
              <a:ext cx="742777"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Right Arrow 66">
            <a:extLst>
              <a:ext uri="{FF2B5EF4-FFF2-40B4-BE49-F238E27FC236}">
                <a16:creationId xmlns:a16="http://schemas.microsoft.com/office/drawing/2014/main" id="{63722C13-80BD-5A45-A451-A5790F88A17B}"/>
              </a:ext>
            </a:extLst>
          </p:cNvPr>
          <p:cNvSpPr/>
          <p:nvPr/>
        </p:nvSpPr>
        <p:spPr>
          <a:xfrm rot="5400000">
            <a:off x="-52106" y="2721644"/>
            <a:ext cx="2219631"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ight Arrow 69">
            <a:extLst>
              <a:ext uri="{FF2B5EF4-FFF2-40B4-BE49-F238E27FC236}">
                <a16:creationId xmlns:a16="http://schemas.microsoft.com/office/drawing/2014/main" id="{0C8C455E-6C17-564D-B7E4-59B953CAEB03}"/>
              </a:ext>
            </a:extLst>
          </p:cNvPr>
          <p:cNvSpPr/>
          <p:nvPr/>
        </p:nvSpPr>
        <p:spPr>
          <a:xfrm>
            <a:off x="1001177" y="3790483"/>
            <a:ext cx="1785510"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ight Arrow 71">
            <a:extLst>
              <a:ext uri="{FF2B5EF4-FFF2-40B4-BE49-F238E27FC236}">
                <a16:creationId xmlns:a16="http://schemas.microsoft.com/office/drawing/2014/main" id="{154713D2-4893-F247-9694-674613B2E5D4}"/>
              </a:ext>
            </a:extLst>
          </p:cNvPr>
          <p:cNvSpPr/>
          <p:nvPr/>
        </p:nvSpPr>
        <p:spPr>
          <a:xfrm rot="16200000">
            <a:off x="1933856" y="2835440"/>
            <a:ext cx="1934805"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Arrow 72">
            <a:extLst>
              <a:ext uri="{FF2B5EF4-FFF2-40B4-BE49-F238E27FC236}">
                <a16:creationId xmlns:a16="http://schemas.microsoft.com/office/drawing/2014/main" id="{622857B5-8541-A343-A52F-47C7611AD885}"/>
              </a:ext>
            </a:extLst>
          </p:cNvPr>
          <p:cNvSpPr/>
          <p:nvPr/>
        </p:nvSpPr>
        <p:spPr>
          <a:xfrm>
            <a:off x="2827248" y="1864659"/>
            <a:ext cx="1607117"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Arrow 73">
            <a:extLst>
              <a:ext uri="{FF2B5EF4-FFF2-40B4-BE49-F238E27FC236}">
                <a16:creationId xmlns:a16="http://schemas.microsoft.com/office/drawing/2014/main" id="{946FBD55-C5E3-A046-B347-16055A543467}"/>
              </a:ext>
            </a:extLst>
          </p:cNvPr>
          <p:cNvSpPr/>
          <p:nvPr/>
        </p:nvSpPr>
        <p:spPr>
          <a:xfrm rot="5400000">
            <a:off x="3820357" y="2238217"/>
            <a:ext cx="1093112"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Arrow 74">
            <a:extLst>
              <a:ext uri="{FF2B5EF4-FFF2-40B4-BE49-F238E27FC236}">
                <a16:creationId xmlns:a16="http://schemas.microsoft.com/office/drawing/2014/main" id="{0D295047-82E6-2847-B63D-38EB4FD01005}"/>
              </a:ext>
            </a:extLst>
          </p:cNvPr>
          <p:cNvSpPr/>
          <p:nvPr/>
        </p:nvSpPr>
        <p:spPr>
          <a:xfrm rot="10800000">
            <a:off x="1614696" y="2604263"/>
            <a:ext cx="2726941"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Arrow 75">
            <a:extLst>
              <a:ext uri="{FF2B5EF4-FFF2-40B4-BE49-F238E27FC236}">
                <a16:creationId xmlns:a16="http://schemas.microsoft.com/office/drawing/2014/main" id="{5F20232D-7E38-3447-93CC-42BE01CD6A04}"/>
              </a:ext>
            </a:extLst>
          </p:cNvPr>
          <p:cNvSpPr/>
          <p:nvPr/>
        </p:nvSpPr>
        <p:spPr>
          <a:xfrm rot="16200000">
            <a:off x="1116478" y="2177351"/>
            <a:ext cx="1093112"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Arrow 76">
            <a:extLst>
              <a:ext uri="{FF2B5EF4-FFF2-40B4-BE49-F238E27FC236}">
                <a16:creationId xmlns:a16="http://schemas.microsoft.com/office/drawing/2014/main" id="{23427859-2D89-8344-86FF-4A8CDCAB55A2}"/>
              </a:ext>
            </a:extLst>
          </p:cNvPr>
          <p:cNvSpPr/>
          <p:nvPr/>
        </p:nvSpPr>
        <p:spPr>
          <a:xfrm>
            <a:off x="1629954" y="1586029"/>
            <a:ext cx="1093112"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Arrow 77">
            <a:extLst>
              <a:ext uri="{FF2B5EF4-FFF2-40B4-BE49-F238E27FC236}">
                <a16:creationId xmlns:a16="http://schemas.microsoft.com/office/drawing/2014/main" id="{B0504E70-5A3E-0947-AA01-F618DB35397C}"/>
              </a:ext>
            </a:extLst>
          </p:cNvPr>
          <p:cNvSpPr/>
          <p:nvPr/>
        </p:nvSpPr>
        <p:spPr>
          <a:xfrm rot="5400000">
            <a:off x="1845077" y="2334295"/>
            <a:ext cx="1477280"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ight Arrow 78">
            <a:extLst>
              <a:ext uri="{FF2B5EF4-FFF2-40B4-BE49-F238E27FC236}">
                <a16:creationId xmlns:a16="http://schemas.microsoft.com/office/drawing/2014/main" id="{32CE14B5-0EC2-3B48-9DF1-C54BFFBA2DEF}"/>
              </a:ext>
            </a:extLst>
          </p:cNvPr>
          <p:cNvSpPr/>
          <p:nvPr/>
        </p:nvSpPr>
        <p:spPr>
          <a:xfrm>
            <a:off x="2761879" y="2951532"/>
            <a:ext cx="1477280"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Arrow 79">
            <a:extLst>
              <a:ext uri="{FF2B5EF4-FFF2-40B4-BE49-F238E27FC236}">
                <a16:creationId xmlns:a16="http://schemas.microsoft.com/office/drawing/2014/main" id="{3ECD3F0A-8A2A-4F4C-9A82-0559A546D6EE}"/>
              </a:ext>
            </a:extLst>
          </p:cNvPr>
          <p:cNvSpPr/>
          <p:nvPr/>
        </p:nvSpPr>
        <p:spPr>
          <a:xfrm rot="5400000">
            <a:off x="3838570" y="3500347"/>
            <a:ext cx="1093112"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ight Arrow 80">
            <a:extLst>
              <a:ext uri="{FF2B5EF4-FFF2-40B4-BE49-F238E27FC236}">
                <a16:creationId xmlns:a16="http://schemas.microsoft.com/office/drawing/2014/main" id="{B27D439B-A819-104E-B9D8-F6FFD2B92B53}"/>
              </a:ext>
            </a:extLst>
          </p:cNvPr>
          <p:cNvSpPr/>
          <p:nvPr/>
        </p:nvSpPr>
        <p:spPr>
          <a:xfrm rot="10800000">
            <a:off x="2735673" y="4145704"/>
            <a:ext cx="1631240"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Arrow 81">
            <a:extLst>
              <a:ext uri="{FF2B5EF4-FFF2-40B4-BE49-F238E27FC236}">
                <a16:creationId xmlns:a16="http://schemas.microsoft.com/office/drawing/2014/main" id="{DC7B0753-281D-C945-A9E0-BD99C884572F}"/>
              </a:ext>
            </a:extLst>
          </p:cNvPr>
          <p:cNvSpPr/>
          <p:nvPr/>
        </p:nvSpPr>
        <p:spPr>
          <a:xfrm rot="10800000">
            <a:off x="1186698" y="4163143"/>
            <a:ext cx="1631240"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ight Arrow 82">
            <a:extLst>
              <a:ext uri="{FF2B5EF4-FFF2-40B4-BE49-F238E27FC236}">
                <a16:creationId xmlns:a16="http://schemas.microsoft.com/office/drawing/2014/main" id="{35E4113A-11B2-1041-8147-6ADEB04FF381}"/>
              </a:ext>
            </a:extLst>
          </p:cNvPr>
          <p:cNvSpPr/>
          <p:nvPr/>
        </p:nvSpPr>
        <p:spPr>
          <a:xfrm rot="16200000">
            <a:off x="733993" y="3552163"/>
            <a:ext cx="1187046"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Arrow 83">
            <a:extLst>
              <a:ext uri="{FF2B5EF4-FFF2-40B4-BE49-F238E27FC236}">
                <a16:creationId xmlns:a16="http://schemas.microsoft.com/office/drawing/2014/main" id="{0DCA18AD-551A-E448-8FD7-B384C27BCA82}"/>
              </a:ext>
            </a:extLst>
          </p:cNvPr>
          <p:cNvSpPr/>
          <p:nvPr/>
        </p:nvSpPr>
        <p:spPr>
          <a:xfrm>
            <a:off x="1389083" y="3096092"/>
            <a:ext cx="1109120"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a:extLst>
              <a:ext uri="{FF2B5EF4-FFF2-40B4-BE49-F238E27FC236}">
                <a16:creationId xmlns:a16="http://schemas.microsoft.com/office/drawing/2014/main" id="{DEC999AD-BA32-A848-BFA2-EEC6F793B76B}"/>
              </a:ext>
            </a:extLst>
          </p:cNvPr>
          <p:cNvSpPr/>
          <p:nvPr/>
        </p:nvSpPr>
        <p:spPr>
          <a:xfrm rot="5400000">
            <a:off x="2223550" y="3326091"/>
            <a:ext cx="641259"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a:extLst>
              <a:ext uri="{FF2B5EF4-FFF2-40B4-BE49-F238E27FC236}">
                <a16:creationId xmlns:a16="http://schemas.microsoft.com/office/drawing/2014/main" id="{1B3B7CC7-AAFC-5743-B2C7-40C75C092BCF}"/>
              </a:ext>
            </a:extLst>
          </p:cNvPr>
          <p:cNvSpPr/>
          <p:nvPr/>
        </p:nvSpPr>
        <p:spPr>
          <a:xfrm>
            <a:off x="2551855" y="3602356"/>
            <a:ext cx="1344319"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a:extLst>
              <a:ext uri="{FF2B5EF4-FFF2-40B4-BE49-F238E27FC236}">
                <a16:creationId xmlns:a16="http://schemas.microsoft.com/office/drawing/2014/main" id="{E86A04AE-4A2A-1845-92E8-F2F8F51E190C}"/>
              </a:ext>
            </a:extLst>
          </p:cNvPr>
          <p:cNvSpPr/>
          <p:nvPr/>
        </p:nvSpPr>
        <p:spPr>
          <a:xfrm rot="16200000">
            <a:off x="2716926" y="2643907"/>
            <a:ext cx="2248068"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a:extLst>
              <a:ext uri="{FF2B5EF4-FFF2-40B4-BE49-F238E27FC236}">
                <a16:creationId xmlns:a16="http://schemas.microsoft.com/office/drawing/2014/main" id="{E82DDC70-630A-9C42-ACE5-3A17C56482CA}"/>
              </a:ext>
            </a:extLst>
          </p:cNvPr>
          <p:cNvSpPr/>
          <p:nvPr/>
        </p:nvSpPr>
        <p:spPr>
          <a:xfrm rot="10800000">
            <a:off x="969821" y="1430313"/>
            <a:ext cx="2926348"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ight Arrow 92">
            <a:extLst>
              <a:ext uri="{FF2B5EF4-FFF2-40B4-BE49-F238E27FC236}">
                <a16:creationId xmlns:a16="http://schemas.microsoft.com/office/drawing/2014/main" id="{576C4C55-0CBC-FE46-9767-B556EFCC8E71}"/>
              </a:ext>
            </a:extLst>
          </p:cNvPr>
          <p:cNvSpPr/>
          <p:nvPr/>
        </p:nvSpPr>
        <p:spPr>
          <a:xfrm>
            <a:off x="7234188" y="2642355"/>
            <a:ext cx="881239" cy="277068"/>
          </a:xfrm>
          <a:prstGeom prst="rightArrow">
            <a:avLst>
              <a:gd name="adj1" fmla="val 42071"/>
              <a:gd name="adj2" fmla="val 89135"/>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a:extLst>
              <a:ext uri="{FF2B5EF4-FFF2-40B4-BE49-F238E27FC236}">
                <a16:creationId xmlns:a16="http://schemas.microsoft.com/office/drawing/2014/main" id="{423CBB09-CA26-2E4F-A325-4680018CDAB8}"/>
              </a:ext>
            </a:extLst>
          </p:cNvPr>
          <p:cNvSpPr/>
          <p:nvPr/>
        </p:nvSpPr>
        <p:spPr>
          <a:xfrm rot="5400000">
            <a:off x="7804771" y="2906816"/>
            <a:ext cx="590183"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Arrow 94">
            <a:extLst>
              <a:ext uri="{FF2B5EF4-FFF2-40B4-BE49-F238E27FC236}">
                <a16:creationId xmlns:a16="http://schemas.microsoft.com/office/drawing/2014/main" id="{F9FC1B92-9D85-1244-8AA6-C9D96AD20AE8}"/>
              </a:ext>
            </a:extLst>
          </p:cNvPr>
          <p:cNvSpPr/>
          <p:nvPr/>
        </p:nvSpPr>
        <p:spPr>
          <a:xfrm rot="10800000">
            <a:off x="7221612" y="3048542"/>
            <a:ext cx="890634"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ight Arrow 95">
            <a:extLst>
              <a:ext uri="{FF2B5EF4-FFF2-40B4-BE49-F238E27FC236}">
                <a16:creationId xmlns:a16="http://schemas.microsoft.com/office/drawing/2014/main" id="{5457EAC9-279B-E340-9B5D-2D552E93906C}"/>
              </a:ext>
            </a:extLst>
          </p:cNvPr>
          <p:cNvSpPr/>
          <p:nvPr/>
        </p:nvSpPr>
        <p:spPr>
          <a:xfrm rot="5400000">
            <a:off x="7053353" y="3462493"/>
            <a:ext cx="663438"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ight Arrow 96">
            <a:extLst>
              <a:ext uri="{FF2B5EF4-FFF2-40B4-BE49-F238E27FC236}">
                <a16:creationId xmlns:a16="http://schemas.microsoft.com/office/drawing/2014/main" id="{E761AC48-BA79-A44B-8D42-52E4882F32E3}"/>
              </a:ext>
            </a:extLst>
          </p:cNvPr>
          <p:cNvSpPr/>
          <p:nvPr/>
        </p:nvSpPr>
        <p:spPr>
          <a:xfrm>
            <a:off x="7466769" y="3748687"/>
            <a:ext cx="786096"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ight Arrow 97">
            <a:extLst>
              <a:ext uri="{FF2B5EF4-FFF2-40B4-BE49-F238E27FC236}">
                <a16:creationId xmlns:a16="http://schemas.microsoft.com/office/drawing/2014/main" id="{06FE8B2F-6A6D-7447-80CE-3BEA0BB8BDCE}"/>
              </a:ext>
            </a:extLst>
          </p:cNvPr>
          <p:cNvSpPr/>
          <p:nvPr/>
        </p:nvSpPr>
        <p:spPr>
          <a:xfrm rot="16200000">
            <a:off x="7576813" y="3118335"/>
            <a:ext cx="1283131"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ight Arrow 98">
            <a:extLst>
              <a:ext uri="{FF2B5EF4-FFF2-40B4-BE49-F238E27FC236}">
                <a16:creationId xmlns:a16="http://schemas.microsoft.com/office/drawing/2014/main" id="{ADD41743-DFDB-CC44-8162-734F94C2434D}"/>
              </a:ext>
            </a:extLst>
          </p:cNvPr>
          <p:cNvSpPr/>
          <p:nvPr/>
        </p:nvSpPr>
        <p:spPr>
          <a:xfrm>
            <a:off x="8193766" y="2518042"/>
            <a:ext cx="2585250"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ight Arrow 99">
            <a:extLst>
              <a:ext uri="{FF2B5EF4-FFF2-40B4-BE49-F238E27FC236}">
                <a16:creationId xmlns:a16="http://schemas.microsoft.com/office/drawing/2014/main" id="{A52DD127-2E63-F049-B836-4BB44354C944}"/>
              </a:ext>
            </a:extLst>
          </p:cNvPr>
          <p:cNvSpPr/>
          <p:nvPr/>
        </p:nvSpPr>
        <p:spPr>
          <a:xfrm rot="16200000">
            <a:off x="10203394" y="1947768"/>
            <a:ext cx="1078991"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ight Arrow 100">
            <a:extLst>
              <a:ext uri="{FF2B5EF4-FFF2-40B4-BE49-F238E27FC236}">
                <a16:creationId xmlns:a16="http://schemas.microsoft.com/office/drawing/2014/main" id="{09686400-5A0E-3045-B4B5-F315B1DE6BBA}"/>
              </a:ext>
            </a:extLst>
          </p:cNvPr>
          <p:cNvSpPr/>
          <p:nvPr/>
        </p:nvSpPr>
        <p:spPr>
          <a:xfrm rot="10800000">
            <a:off x="9058275" y="1416664"/>
            <a:ext cx="1684992"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ight Arrow 102">
            <a:extLst>
              <a:ext uri="{FF2B5EF4-FFF2-40B4-BE49-F238E27FC236}">
                <a16:creationId xmlns:a16="http://schemas.microsoft.com/office/drawing/2014/main" id="{DCB08EA8-DCD6-BE43-9A9A-211B5A5A70BC}"/>
              </a:ext>
            </a:extLst>
          </p:cNvPr>
          <p:cNvSpPr/>
          <p:nvPr/>
        </p:nvSpPr>
        <p:spPr>
          <a:xfrm rot="5400000">
            <a:off x="8604388" y="1864400"/>
            <a:ext cx="976116"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Bent-Up Arrow 104">
            <a:extLst>
              <a:ext uri="{FF2B5EF4-FFF2-40B4-BE49-F238E27FC236}">
                <a16:creationId xmlns:a16="http://schemas.microsoft.com/office/drawing/2014/main" id="{BC0ED5F5-2D21-F74F-8745-770CDB162D59}"/>
              </a:ext>
            </a:extLst>
          </p:cNvPr>
          <p:cNvSpPr/>
          <p:nvPr/>
        </p:nvSpPr>
        <p:spPr>
          <a:xfrm>
            <a:off x="9169097" y="2021523"/>
            <a:ext cx="508237" cy="510531"/>
          </a:xfrm>
          <a:prstGeom prst="bentUpArrow">
            <a:avLst>
              <a:gd name="adj1" fmla="val 18384"/>
              <a:gd name="adj2" fmla="val 25000"/>
              <a:gd name="adj3" fmla="val 49259"/>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ight Arrow 105">
            <a:extLst>
              <a:ext uri="{FF2B5EF4-FFF2-40B4-BE49-F238E27FC236}">
                <a16:creationId xmlns:a16="http://schemas.microsoft.com/office/drawing/2014/main" id="{8FF41F2D-B638-1841-B236-DE9108F12FE0}"/>
              </a:ext>
            </a:extLst>
          </p:cNvPr>
          <p:cNvSpPr/>
          <p:nvPr/>
        </p:nvSpPr>
        <p:spPr>
          <a:xfrm>
            <a:off x="9545837" y="1881317"/>
            <a:ext cx="847183"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ight Arrow 106">
            <a:extLst>
              <a:ext uri="{FF2B5EF4-FFF2-40B4-BE49-F238E27FC236}">
                <a16:creationId xmlns:a16="http://schemas.microsoft.com/office/drawing/2014/main" id="{362FCCAE-601B-B942-B06C-B1C7EA1D797D}"/>
              </a:ext>
            </a:extLst>
          </p:cNvPr>
          <p:cNvSpPr/>
          <p:nvPr/>
        </p:nvSpPr>
        <p:spPr>
          <a:xfrm rot="5400000">
            <a:off x="9676639" y="2462436"/>
            <a:ext cx="1174683"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ight Arrow 107">
            <a:extLst>
              <a:ext uri="{FF2B5EF4-FFF2-40B4-BE49-F238E27FC236}">
                <a16:creationId xmlns:a16="http://schemas.microsoft.com/office/drawing/2014/main" id="{4E3D684D-8536-2C42-8151-26AE62404FE2}"/>
              </a:ext>
            </a:extLst>
          </p:cNvPr>
          <p:cNvSpPr/>
          <p:nvPr/>
        </p:nvSpPr>
        <p:spPr>
          <a:xfrm rot="10800000">
            <a:off x="8379197" y="2996270"/>
            <a:ext cx="1899831"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ight Arrow 108">
            <a:extLst>
              <a:ext uri="{FF2B5EF4-FFF2-40B4-BE49-F238E27FC236}">
                <a16:creationId xmlns:a16="http://schemas.microsoft.com/office/drawing/2014/main" id="{162B0E1E-7275-1E45-81B3-6915572FA539}"/>
              </a:ext>
            </a:extLst>
          </p:cNvPr>
          <p:cNvSpPr/>
          <p:nvPr/>
        </p:nvSpPr>
        <p:spPr>
          <a:xfrm rot="5400000">
            <a:off x="7979763" y="3588091"/>
            <a:ext cx="1115191"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ight Arrow 109">
            <a:extLst>
              <a:ext uri="{FF2B5EF4-FFF2-40B4-BE49-F238E27FC236}">
                <a16:creationId xmlns:a16="http://schemas.microsoft.com/office/drawing/2014/main" id="{1DBDBC98-5695-614E-969E-0937A872BCE1}"/>
              </a:ext>
            </a:extLst>
          </p:cNvPr>
          <p:cNvSpPr/>
          <p:nvPr/>
        </p:nvSpPr>
        <p:spPr>
          <a:xfrm rot="10800000">
            <a:off x="6896099" y="4129772"/>
            <a:ext cx="1654285"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a:extLst>
              <a:ext uri="{FF2B5EF4-FFF2-40B4-BE49-F238E27FC236}">
                <a16:creationId xmlns:a16="http://schemas.microsoft.com/office/drawing/2014/main" id="{76052E20-D7ED-944B-B370-7901F6E702C1}"/>
              </a:ext>
            </a:extLst>
          </p:cNvPr>
          <p:cNvSpPr/>
          <p:nvPr/>
        </p:nvSpPr>
        <p:spPr>
          <a:xfrm rot="16200000">
            <a:off x="6325486" y="3341087"/>
            <a:ext cx="1411632"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9EC5912D-1F3B-8643-9057-6AAB82ED6C22}"/>
              </a:ext>
            </a:extLst>
          </p:cNvPr>
          <p:cNvSpPr txBox="1"/>
          <p:nvPr/>
        </p:nvSpPr>
        <p:spPr>
          <a:xfrm>
            <a:off x="2074719" y="4577024"/>
            <a:ext cx="976549" cy="523220"/>
          </a:xfrm>
          <a:prstGeom prst="rect">
            <a:avLst/>
          </a:prstGeom>
          <a:noFill/>
        </p:spPr>
        <p:txBody>
          <a:bodyPr wrap="none" rtlCol="0">
            <a:spAutoFit/>
          </a:bodyPr>
          <a:lstStyle/>
          <a:p>
            <a:r>
              <a:rPr lang="en-US" sz="2800" dirty="0"/>
              <a:t>Mesh</a:t>
            </a:r>
          </a:p>
        </p:txBody>
      </p:sp>
      <p:sp>
        <p:nvSpPr>
          <p:cNvPr id="113" name="TextBox 112">
            <a:extLst>
              <a:ext uri="{FF2B5EF4-FFF2-40B4-BE49-F238E27FC236}">
                <a16:creationId xmlns:a16="http://schemas.microsoft.com/office/drawing/2014/main" id="{7382322E-F709-7B47-B04E-AE5664F3E073}"/>
              </a:ext>
            </a:extLst>
          </p:cNvPr>
          <p:cNvSpPr txBox="1"/>
          <p:nvPr/>
        </p:nvSpPr>
        <p:spPr>
          <a:xfrm>
            <a:off x="8401370" y="4436471"/>
            <a:ext cx="1568058" cy="523220"/>
          </a:xfrm>
          <a:prstGeom prst="rect">
            <a:avLst/>
          </a:prstGeom>
          <a:noFill/>
        </p:spPr>
        <p:txBody>
          <a:bodyPr wrap="none" rtlCol="0">
            <a:spAutoFit/>
          </a:bodyPr>
          <a:lstStyle/>
          <a:p>
            <a:r>
              <a:rPr lang="en-US" sz="2800" dirty="0"/>
              <a:t>Irregular</a:t>
            </a:r>
          </a:p>
        </p:txBody>
      </p:sp>
    </p:spTree>
    <p:extLst>
      <p:ext uri="{BB962C8B-B14F-4D97-AF65-F5344CB8AC3E}">
        <p14:creationId xmlns:p14="http://schemas.microsoft.com/office/powerpoint/2010/main" val="359892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8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9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9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0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0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0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05"/>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06"/>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0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10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09"/>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1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11"/>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7" grpId="0" animBg="1"/>
      <p:bldP spid="70"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6" grpId="1" animBg="1"/>
      <p:bldP spid="87" grpId="0" animBg="1"/>
      <p:bldP spid="88"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3" grpId="0" animBg="1"/>
      <p:bldP spid="105" grpId="0" animBg="1"/>
      <p:bldP spid="106" grpId="0" animBg="1"/>
      <p:bldP spid="107" grpId="0" animBg="1"/>
      <p:bldP spid="108" grpId="0" animBg="1"/>
      <p:bldP spid="109" grpId="0" animBg="1"/>
      <p:bldP spid="110" grpId="0" animBg="1"/>
      <p:bldP spid="111" grpId="0" animBg="1"/>
      <p:bldP spid="112" grpId="0"/>
      <p:bldP spid="1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handcart, transport&#10;&#10;Description automatically generated">
            <a:extLst>
              <a:ext uri="{FF2B5EF4-FFF2-40B4-BE49-F238E27FC236}">
                <a16:creationId xmlns:a16="http://schemas.microsoft.com/office/drawing/2014/main" id="{0793DB5E-46C7-40D6-82CB-82DAE8547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5208" y="5059373"/>
            <a:ext cx="1351324" cy="1322573"/>
          </a:xfrm>
          <a:prstGeom prst="rect">
            <a:avLst/>
          </a:prstGeom>
        </p:spPr>
      </p:pic>
      <p:sp>
        <p:nvSpPr>
          <p:cNvPr id="2" name="Title 1">
            <a:extLst>
              <a:ext uri="{FF2B5EF4-FFF2-40B4-BE49-F238E27FC236}">
                <a16:creationId xmlns:a16="http://schemas.microsoft.com/office/drawing/2014/main" id="{32C3AE43-2120-1F4F-AD23-A0524654CCF6}"/>
              </a:ext>
            </a:extLst>
          </p:cNvPr>
          <p:cNvSpPr>
            <a:spLocks noGrp="1"/>
          </p:cNvSpPr>
          <p:nvPr>
            <p:ph type="title"/>
          </p:nvPr>
        </p:nvSpPr>
        <p:spPr/>
        <p:txBody>
          <a:bodyPr/>
          <a:lstStyle/>
          <a:p>
            <a:r>
              <a:rPr lang="en-US" dirty="0"/>
              <a:t>Key Terms</a:t>
            </a:r>
          </a:p>
        </p:txBody>
      </p:sp>
      <p:sp>
        <p:nvSpPr>
          <p:cNvPr id="3" name="Content Placeholder 2">
            <a:extLst>
              <a:ext uri="{FF2B5EF4-FFF2-40B4-BE49-F238E27FC236}">
                <a16:creationId xmlns:a16="http://schemas.microsoft.com/office/drawing/2014/main" id="{7A776899-91C2-CA4F-A0AE-729AA55DB577}"/>
              </a:ext>
            </a:extLst>
          </p:cNvPr>
          <p:cNvSpPr>
            <a:spLocks noGrp="1"/>
          </p:cNvSpPr>
          <p:nvPr>
            <p:ph idx="1"/>
          </p:nvPr>
        </p:nvSpPr>
        <p:spPr/>
        <p:txBody>
          <a:bodyPr>
            <a:normAutofit lnSpcReduction="10000"/>
          </a:bodyPr>
          <a:lstStyle/>
          <a:p>
            <a:r>
              <a:rPr lang="en-US" dirty="0"/>
              <a:t>DRAIN forces all packets to take specific turn in the network</a:t>
            </a:r>
          </a:p>
          <a:p>
            <a:r>
              <a:rPr lang="en-US" dirty="0"/>
              <a:t>Drain Path: The virtual ring connecting all the input ports, over which packet travel during </a:t>
            </a:r>
            <a:r>
              <a:rPr lang="en-US" i="1" dirty="0"/>
              <a:t>DRAIN</a:t>
            </a:r>
            <a:endParaRPr lang="en-US" dirty="0"/>
          </a:p>
          <a:p>
            <a:r>
              <a:rPr lang="en-US" dirty="0"/>
              <a:t>Pre-Drain: The small-time window which allows the packets traversing the links to be buffered</a:t>
            </a:r>
          </a:p>
          <a:p>
            <a:r>
              <a:rPr lang="en-US" dirty="0"/>
              <a:t>Epoch : The time between two Drains</a:t>
            </a:r>
          </a:p>
          <a:p>
            <a:r>
              <a:rPr lang="en-US" dirty="0"/>
              <a:t>Full DRAIN: Allows all packets to traverse the whole topology and eject out during traversal</a:t>
            </a:r>
          </a:p>
        </p:txBody>
      </p:sp>
      <p:sp>
        <p:nvSpPr>
          <p:cNvPr id="4" name="Footer Placeholder 3">
            <a:extLst>
              <a:ext uri="{FF2B5EF4-FFF2-40B4-BE49-F238E27FC236}">
                <a16:creationId xmlns:a16="http://schemas.microsoft.com/office/drawing/2014/main" id="{0CFB888F-374E-864D-9A09-06CAE2CC0D55}"/>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C57BA9A8-61AE-BC42-AEA3-E9FC93B50F24}"/>
              </a:ext>
            </a:extLst>
          </p:cNvPr>
          <p:cNvSpPr>
            <a:spLocks noGrp="1"/>
          </p:cNvSpPr>
          <p:nvPr>
            <p:ph type="sldNum" sz="quarter" idx="12"/>
          </p:nvPr>
        </p:nvSpPr>
        <p:spPr/>
        <p:txBody>
          <a:bodyPr/>
          <a:lstStyle/>
          <a:p>
            <a:fld id="{0D1D0697-F66A-EE4C-B4D3-9802540BCCA0}" type="slidenum">
              <a:rPr lang="en-US" smtClean="0"/>
              <a:t>14</a:t>
            </a:fld>
            <a:endParaRPr lang="en-US"/>
          </a:p>
        </p:txBody>
      </p:sp>
    </p:spTree>
    <p:extLst>
      <p:ext uri="{BB962C8B-B14F-4D97-AF65-F5344CB8AC3E}">
        <p14:creationId xmlns:p14="http://schemas.microsoft.com/office/powerpoint/2010/main" val="374863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DEFD4-E08B-A640-A5FE-BA2C626AF67F}"/>
              </a:ext>
            </a:extLst>
          </p:cNvPr>
          <p:cNvSpPr>
            <a:spLocks noGrp="1"/>
          </p:cNvSpPr>
          <p:nvPr>
            <p:ph type="title"/>
          </p:nvPr>
        </p:nvSpPr>
        <p:spPr/>
        <p:txBody>
          <a:bodyPr/>
          <a:lstStyle/>
          <a:p>
            <a:r>
              <a:rPr lang="en-US" dirty="0"/>
              <a:t>DRAIN to resolve Routing Deadlock</a:t>
            </a:r>
          </a:p>
        </p:txBody>
      </p:sp>
      <p:sp>
        <p:nvSpPr>
          <p:cNvPr id="4" name="Footer Placeholder 3">
            <a:extLst>
              <a:ext uri="{FF2B5EF4-FFF2-40B4-BE49-F238E27FC236}">
                <a16:creationId xmlns:a16="http://schemas.microsoft.com/office/drawing/2014/main" id="{6E0BE491-D7C9-F242-9D12-E793282C9CC1}"/>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503EF91A-B4B7-F24A-B3BC-A324B316EE08}"/>
              </a:ext>
            </a:extLst>
          </p:cNvPr>
          <p:cNvSpPr>
            <a:spLocks noGrp="1"/>
          </p:cNvSpPr>
          <p:nvPr>
            <p:ph type="sldNum" sz="quarter" idx="12"/>
          </p:nvPr>
        </p:nvSpPr>
        <p:spPr/>
        <p:txBody>
          <a:bodyPr/>
          <a:lstStyle/>
          <a:p>
            <a:fld id="{0D1D0697-F66A-EE4C-B4D3-9802540BCCA0}" type="slidenum">
              <a:rPr lang="en-US" smtClean="0"/>
              <a:t>15</a:t>
            </a:fld>
            <a:endParaRPr lang="en-US"/>
          </a:p>
        </p:txBody>
      </p:sp>
      <p:pic>
        <p:nvPicPr>
          <p:cNvPr id="6" name="Picture 5">
            <a:extLst>
              <a:ext uri="{FF2B5EF4-FFF2-40B4-BE49-F238E27FC236}">
                <a16:creationId xmlns:a16="http://schemas.microsoft.com/office/drawing/2014/main" id="{E6593785-48F8-8B4D-A292-AAA02C39CEE0}"/>
              </a:ext>
            </a:extLst>
          </p:cNvPr>
          <p:cNvPicPr>
            <a:picLocks noChangeAspect="1"/>
          </p:cNvPicPr>
          <p:nvPr/>
        </p:nvPicPr>
        <p:blipFill>
          <a:blip r:embed="rId3"/>
          <a:stretch>
            <a:fillRect/>
          </a:stretch>
        </p:blipFill>
        <p:spPr>
          <a:xfrm>
            <a:off x="1006848" y="1945725"/>
            <a:ext cx="3657600" cy="3378200"/>
          </a:xfrm>
          <a:prstGeom prst="rect">
            <a:avLst/>
          </a:prstGeom>
        </p:spPr>
      </p:pic>
      <p:sp>
        <p:nvSpPr>
          <p:cNvPr id="7" name="Callout: Line 5">
            <a:extLst>
              <a:ext uri="{FF2B5EF4-FFF2-40B4-BE49-F238E27FC236}">
                <a16:creationId xmlns:a16="http://schemas.microsoft.com/office/drawing/2014/main" id="{C8B1B3E9-7AC8-2049-A085-AF4BEBBBF1D0}"/>
              </a:ext>
            </a:extLst>
          </p:cNvPr>
          <p:cNvSpPr/>
          <p:nvPr/>
        </p:nvSpPr>
        <p:spPr>
          <a:xfrm flipH="1">
            <a:off x="2114365" y="1188149"/>
            <a:ext cx="1221134" cy="479342"/>
          </a:xfrm>
          <a:prstGeom prst="borderCallout1">
            <a:avLst>
              <a:gd name="adj1" fmla="val 40329"/>
              <a:gd name="adj2" fmla="val 2133"/>
              <a:gd name="adj3" fmla="val 232137"/>
              <a:gd name="adj4" fmla="val -35376"/>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Pkt destination</a:t>
            </a:r>
          </a:p>
        </p:txBody>
      </p:sp>
      <p:pic>
        <p:nvPicPr>
          <p:cNvPr id="8" name="Picture 7">
            <a:extLst>
              <a:ext uri="{FF2B5EF4-FFF2-40B4-BE49-F238E27FC236}">
                <a16:creationId xmlns:a16="http://schemas.microsoft.com/office/drawing/2014/main" id="{2FA63A65-E51B-AB43-88C8-21B4BB77077A}"/>
              </a:ext>
            </a:extLst>
          </p:cNvPr>
          <p:cNvPicPr>
            <a:picLocks noChangeAspect="1"/>
          </p:cNvPicPr>
          <p:nvPr/>
        </p:nvPicPr>
        <p:blipFill>
          <a:blip r:embed="rId4"/>
          <a:stretch>
            <a:fillRect/>
          </a:stretch>
        </p:blipFill>
        <p:spPr>
          <a:xfrm>
            <a:off x="2835648" y="2279123"/>
            <a:ext cx="1739900" cy="1473200"/>
          </a:xfrm>
          <a:prstGeom prst="rect">
            <a:avLst/>
          </a:prstGeom>
        </p:spPr>
      </p:pic>
      <p:pic>
        <p:nvPicPr>
          <p:cNvPr id="9" name="Picture 8">
            <a:extLst>
              <a:ext uri="{FF2B5EF4-FFF2-40B4-BE49-F238E27FC236}">
                <a16:creationId xmlns:a16="http://schemas.microsoft.com/office/drawing/2014/main" id="{FBE63FAF-2CA5-1844-AE45-C798BE29E907}"/>
              </a:ext>
            </a:extLst>
          </p:cNvPr>
          <p:cNvPicPr>
            <a:picLocks noChangeAspect="1"/>
          </p:cNvPicPr>
          <p:nvPr/>
        </p:nvPicPr>
        <p:blipFill>
          <a:blip r:embed="rId5"/>
          <a:stretch>
            <a:fillRect/>
          </a:stretch>
        </p:blipFill>
        <p:spPr>
          <a:xfrm>
            <a:off x="1544357" y="3634825"/>
            <a:ext cx="1587500" cy="1219200"/>
          </a:xfrm>
          <a:prstGeom prst="rect">
            <a:avLst/>
          </a:prstGeom>
        </p:spPr>
      </p:pic>
      <p:sp>
        <p:nvSpPr>
          <p:cNvPr id="10" name="Callout: Line 6">
            <a:extLst>
              <a:ext uri="{FF2B5EF4-FFF2-40B4-BE49-F238E27FC236}">
                <a16:creationId xmlns:a16="http://schemas.microsoft.com/office/drawing/2014/main" id="{B920B5B4-F8E4-3548-8F02-38D894289401}"/>
              </a:ext>
            </a:extLst>
          </p:cNvPr>
          <p:cNvSpPr/>
          <p:nvPr/>
        </p:nvSpPr>
        <p:spPr>
          <a:xfrm flipH="1">
            <a:off x="1113689" y="5659959"/>
            <a:ext cx="1104297" cy="373125"/>
          </a:xfrm>
          <a:prstGeom prst="borderCallout1">
            <a:avLst>
              <a:gd name="adj1" fmla="val -6425"/>
              <a:gd name="adj2" fmla="val 44726"/>
              <a:gd name="adj3" fmla="val -286887"/>
              <a:gd name="adj4" fmla="val 15124"/>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Pkt Route</a:t>
            </a:r>
          </a:p>
        </p:txBody>
      </p:sp>
      <p:pic>
        <p:nvPicPr>
          <p:cNvPr id="11" name="Picture 10">
            <a:extLst>
              <a:ext uri="{FF2B5EF4-FFF2-40B4-BE49-F238E27FC236}">
                <a16:creationId xmlns:a16="http://schemas.microsoft.com/office/drawing/2014/main" id="{B1550E65-52C4-6D48-9C9C-1F624B582D17}"/>
              </a:ext>
            </a:extLst>
          </p:cNvPr>
          <p:cNvPicPr>
            <a:picLocks noChangeAspect="1"/>
          </p:cNvPicPr>
          <p:nvPr/>
        </p:nvPicPr>
        <p:blipFill>
          <a:blip r:embed="rId6"/>
          <a:stretch>
            <a:fillRect/>
          </a:stretch>
        </p:blipFill>
        <p:spPr>
          <a:xfrm>
            <a:off x="4030195" y="4085721"/>
            <a:ext cx="381000" cy="368300"/>
          </a:xfrm>
          <a:prstGeom prst="rect">
            <a:avLst/>
          </a:prstGeom>
        </p:spPr>
      </p:pic>
      <p:sp>
        <p:nvSpPr>
          <p:cNvPr id="12" name="Rectangle 11">
            <a:extLst>
              <a:ext uri="{FF2B5EF4-FFF2-40B4-BE49-F238E27FC236}">
                <a16:creationId xmlns:a16="http://schemas.microsoft.com/office/drawing/2014/main" id="{74F95568-7973-3843-99AF-69BFAFFF96E5}"/>
              </a:ext>
            </a:extLst>
          </p:cNvPr>
          <p:cNvSpPr/>
          <p:nvPr/>
        </p:nvSpPr>
        <p:spPr>
          <a:xfrm rot="20700000">
            <a:off x="2983329" y="2793335"/>
            <a:ext cx="1056700"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ln w="0"/>
                <a:solidFill>
                  <a:srgbClr val="FF0000"/>
                </a:solidFill>
                <a:effectLst>
                  <a:outerShdw blurRad="38100" dist="19050" dir="2700000" algn="tl" rotWithShape="0">
                    <a:schemeClr val="dk1">
                      <a:alpha val="40000"/>
                    </a:schemeClr>
                  </a:outerShdw>
                </a:effectLst>
              </a:rPr>
              <a:t>Deadlock</a:t>
            </a:r>
          </a:p>
        </p:txBody>
      </p:sp>
      <p:sp>
        <p:nvSpPr>
          <p:cNvPr id="13" name="Rectangle 12">
            <a:extLst>
              <a:ext uri="{FF2B5EF4-FFF2-40B4-BE49-F238E27FC236}">
                <a16:creationId xmlns:a16="http://schemas.microsoft.com/office/drawing/2014/main" id="{0D75AB9C-2750-F84F-ACD6-1EA18D61BE93}"/>
              </a:ext>
            </a:extLst>
          </p:cNvPr>
          <p:cNvSpPr/>
          <p:nvPr/>
        </p:nvSpPr>
        <p:spPr>
          <a:xfrm rot="20700000">
            <a:off x="1612909" y="4034807"/>
            <a:ext cx="1056700"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ln w="0"/>
                <a:solidFill>
                  <a:srgbClr val="FF0000"/>
                </a:solidFill>
                <a:effectLst>
                  <a:outerShdw blurRad="38100" dist="19050" dir="2700000" algn="tl" rotWithShape="0">
                    <a:schemeClr val="dk1">
                      <a:alpha val="40000"/>
                    </a:schemeClr>
                  </a:outerShdw>
                </a:effectLst>
              </a:rPr>
              <a:t>Deadlock</a:t>
            </a:r>
          </a:p>
        </p:txBody>
      </p:sp>
      <p:pic>
        <p:nvPicPr>
          <p:cNvPr id="14" name="Picture 13">
            <a:extLst>
              <a:ext uri="{FF2B5EF4-FFF2-40B4-BE49-F238E27FC236}">
                <a16:creationId xmlns:a16="http://schemas.microsoft.com/office/drawing/2014/main" id="{38CB4781-A3A5-8A40-85BC-C2C51FA42D0E}"/>
              </a:ext>
            </a:extLst>
          </p:cNvPr>
          <p:cNvPicPr>
            <a:picLocks noChangeAspect="1"/>
          </p:cNvPicPr>
          <p:nvPr/>
        </p:nvPicPr>
        <p:blipFill>
          <a:blip r:embed="rId7"/>
          <a:stretch>
            <a:fillRect/>
          </a:stretch>
        </p:blipFill>
        <p:spPr>
          <a:xfrm>
            <a:off x="5103641" y="1079709"/>
            <a:ext cx="2501900" cy="1333500"/>
          </a:xfrm>
          <a:prstGeom prst="rect">
            <a:avLst/>
          </a:prstGeom>
        </p:spPr>
      </p:pic>
      <p:pic>
        <p:nvPicPr>
          <p:cNvPr id="15" name="Picture 14">
            <a:extLst>
              <a:ext uri="{FF2B5EF4-FFF2-40B4-BE49-F238E27FC236}">
                <a16:creationId xmlns:a16="http://schemas.microsoft.com/office/drawing/2014/main" id="{EA80CF03-A4A4-F04F-8B34-A0514248DB7C}"/>
              </a:ext>
            </a:extLst>
          </p:cNvPr>
          <p:cNvPicPr>
            <a:picLocks noChangeAspect="1"/>
          </p:cNvPicPr>
          <p:nvPr/>
        </p:nvPicPr>
        <p:blipFill>
          <a:blip r:embed="rId8"/>
          <a:stretch>
            <a:fillRect/>
          </a:stretch>
        </p:blipFill>
        <p:spPr>
          <a:xfrm>
            <a:off x="1460951" y="2043866"/>
            <a:ext cx="3200400" cy="3352800"/>
          </a:xfrm>
          <a:prstGeom prst="rect">
            <a:avLst/>
          </a:prstGeom>
        </p:spPr>
      </p:pic>
      <p:pic>
        <p:nvPicPr>
          <p:cNvPr id="18" name="Picture 17" descr="A picture containing light&#10;&#10;Description automatically generated">
            <a:extLst>
              <a:ext uri="{FF2B5EF4-FFF2-40B4-BE49-F238E27FC236}">
                <a16:creationId xmlns:a16="http://schemas.microsoft.com/office/drawing/2014/main" id="{792FFA68-69C2-8247-B858-274BA145A1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6752" y="3281366"/>
            <a:ext cx="753282" cy="596477"/>
          </a:xfrm>
          <a:prstGeom prst="rect">
            <a:avLst/>
          </a:prstGeom>
        </p:spPr>
      </p:pic>
      <p:pic>
        <p:nvPicPr>
          <p:cNvPr id="19" name="Picture 18">
            <a:extLst>
              <a:ext uri="{FF2B5EF4-FFF2-40B4-BE49-F238E27FC236}">
                <a16:creationId xmlns:a16="http://schemas.microsoft.com/office/drawing/2014/main" id="{C6AB6DC3-1CF9-214F-8974-8B28AEBF03E3}"/>
              </a:ext>
            </a:extLst>
          </p:cNvPr>
          <p:cNvPicPr>
            <a:picLocks noChangeAspect="1"/>
          </p:cNvPicPr>
          <p:nvPr/>
        </p:nvPicPr>
        <p:blipFill>
          <a:blip r:embed="rId10"/>
          <a:stretch>
            <a:fillRect/>
          </a:stretch>
        </p:blipFill>
        <p:spPr>
          <a:xfrm>
            <a:off x="9400988" y="5433426"/>
            <a:ext cx="1270000" cy="571500"/>
          </a:xfrm>
          <a:prstGeom prst="rect">
            <a:avLst/>
          </a:prstGeom>
        </p:spPr>
      </p:pic>
      <p:sp>
        <p:nvSpPr>
          <p:cNvPr id="20" name="TextBox 19">
            <a:extLst>
              <a:ext uri="{FF2B5EF4-FFF2-40B4-BE49-F238E27FC236}">
                <a16:creationId xmlns:a16="http://schemas.microsoft.com/office/drawing/2014/main" id="{F71F4A76-AB77-234F-8C2F-5BC05DF530BC}"/>
              </a:ext>
            </a:extLst>
          </p:cNvPr>
          <p:cNvSpPr txBox="1"/>
          <p:nvPr/>
        </p:nvSpPr>
        <p:spPr>
          <a:xfrm>
            <a:off x="3788490" y="5774038"/>
            <a:ext cx="4615020" cy="461665"/>
          </a:xfrm>
          <a:prstGeom prst="rect">
            <a:avLst/>
          </a:prstGeom>
          <a:noFill/>
        </p:spPr>
        <p:txBody>
          <a:bodyPr wrap="square" rtlCol="0">
            <a:spAutoFit/>
          </a:bodyPr>
          <a:lstStyle/>
          <a:p>
            <a:pPr algn="ctr"/>
            <a:r>
              <a:rPr lang="en-US" sz="2400" dirty="0"/>
              <a:t>Irregular 3x3 Mesh topology</a:t>
            </a:r>
          </a:p>
        </p:txBody>
      </p:sp>
      <p:sp>
        <p:nvSpPr>
          <p:cNvPr id="22" name="Callout: Line 5">
            <a:extLst>
              <a:ext uri="{FF2B5EF4-FFF2-40B4-BE49-F238E27FC236}">
                <a16:creationId xmlns:a16="http://schemas.microsoft.com/office/drawing/2014/main" id="{1470DE01-A301-A443-A9FB-9D344B2A592D}"/>
              </a:ext>
            </a:extLst>
          </p:cNvPr>
          <p:cNvSpPr/>
          <p:nvPr/>
        </p:nvSpPr>
        <p:spPr>
          <a:xfrm flipH="1">
            <a:off x="671886" y="1493620"/>
            <a:ext cx="1100353" cy="304498"/>
          </a:xfrm>
          <a:prstGeom prst="borderCallout1">
            <a:avLst>
              <a:gd name="adj1" fmla="val 40329"/>
              <a:gd name="adj2" fmla="val 2133"/>
              <a:gd name="adj3" fmla="val 232137"/>
              <a:gd name="adj4" fmla="val -35376"/>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DRAIN Path</a:t>
            </a:r>
          </a:p>
        </p:txBody>
      </p:sp>
      <p:pic>
        <p:nvPicPr>
          <p:cNvPr id="3" name="Picture 2">
            <a:extLst>
              <a:ext uri="{FF2B5EF4-FFF2-40B4-BE49-F238E27FC236}">
                <a16:creationId xmlns:a16="http://schemas.microsoft.com/office/drawing/2014/main" id="{1F68928D-BB02-484D-8B4E-BE435D5EB6E5}"/>
              </a:ext>
            </a:extLst>
          </p:cNvPr>
          <p:cNvPicPr>
            <a:picLocks noChangeAspect="1"/>
          </p:cNvPicPr>
          <p:nvPr/>
        </p:nvPicPr>
        <p:blipFill>
          <a:blip r:embed="rId11"/>
          <a:stretch>
            <a:fillRect/>
          </a:stretch>
        </p:blipFill>
        <p:spPr>
          <a:xfrm>
            <a:off x="7202481" y="1937268"/>
            <a:ext cx="4064000" cy="3390900"/>
          </a:xfrm>
          <a:prstGeom prst="rect">
            <a:avLst/>
          </a:prstGeom>
        </p:spPr>
      </p:pic>
    </p:spTree>
    <p:extLst>
      <p:ext uri="{BB962C8B-B14F-4D97-AF65-F5344CB8AC3E}">
        <p14:creationId xmlns:p14="http://schemas.microsoft.com/office/powerpoint/2010/main" val="165292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childTnLst>
                                </p:cTn>
                              </p:par>
                              <p:par>
                                <p:cTn id="66" presetID="10" presetClass="exit" presetSubtype="0" fill="hold" grpId="1" nodeType="with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2" grpId="0"/>
      <p:bldP spid="12" grpId="1"/>
      <p:bldP spid="13" grpId="0"/>
      <p:bldP spid="13" grpId="1"/>
      <p:bldP spid="20" grpId="0"/>
      <p:bldP spid="22" grpId="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76DA3-085B-D74E-80C2-A7A2353EDF90}"/>
              </a:ext>
            </a:extLst>
          </p:cNvPr>
          <p:cNvSpPr>
            <a:spLocks noGrp="1"/>
          </p:cNvSpPr>
          <p:nvPr>
            <p:ph type="title"/>
          </p:nvPr>
        </p:nvSpPr>
        <p:spPr/>
        <p:txBody>
          <a:bodyPr/>
          <a:lstStyle/>
          <a:p>
            <a:r>
              <a:rPr lang="en-US" dirty="0"/>
              <a:t>DRAIN to resolve Protocol Deadlock</a:t>
            </a:r>
          </a:p>
        </p:txBody>
      </p:sp>
      <p:pic>
        <p:nvPicPr>
          <p:cNvPr id="6" name="Content Placeholder 5">
            <a:extLst>
              <a:ext uri="{FF2B5EF4-FFF2-40B4-BE49-F238E27FC236}">
                <a16:creationId xmlns:a16="http://schemas.microsoft.com/office/drawing/2014/main" id="{83EAAA33-7B93-7648-A305-1A12640EA497}"/>
              </a:ext>
            </a:extLst>
          </p:cNvPr>
          <p:cNvPicPr>
            <a:picLocks noGrp="1" noChangeAspect="1"/>
          </p:cNvPicPr>
          <p:nvPr>
            <p:ph idx="1"/>
          </p:nvPr>
        </p:nvPicPr>
        <p:blipFill>
          <a:blip r:embed="rId3"/>
          <a:stretch>
            <a:fillRect/>
          </a:stretch>
        </p:blipFill>
        <p:spPr>
          <a:xfrm>
            <a:off x="955016" y="1769604"/>
            <a:ext cx="3657600" cy="3378200"/>
          </a:xfrm>
          <a:prstGeom prst="rect">
            <a:avLst/>
          </a:prstGeom>
        </p:spPr>
      </p:pic>
      <p:sp>
        <p:nvSpPr>
          <p:cNvPr id="4" name="Footer Placeholder 3">
            <a:extLst>
              <a:ext uri="{FF2B5EF4-FFF2-40B4-BE49-F238E27FC236}">
                <a16:creationId xmlns:a16="http://schemas.microsoft.com/office/drawing/2014/main" id="{7B078342-6500-394A-8C4D-D75A529E9307}"/>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3DF0D9C6-C8F0-0442-B852-34E8EA741C3D}"/>
              </a:ext>
            </a:extLst>
          </p:cNvPr>
          <p:cNvSpPr>
            <a:spLocks noGrp="1"/>
          </p:cNvSpPr>
          <p:nvPr>
            <p:ph type="sldNum" sz="quarter" idx="12"/>
          </p:nvPr>
        </p:nvSpPr>
        <p:spPr/>
        <p:txBody>
          <a:bodyPr/>
          <a:lstStyle/>
          <a:p>
            <a:fld id="{0D1D0697-F66A-EE4C-B4D3-9802540BCCA0}" type="slidenum">
              <a:rPr lang="en-US" smtClean="0"/>
              <a:t>16</a:t>
            </a:fld>
            <a:endParaRPr lang="en-US"/>
          </a:p>
        </p:txBody>
      </p:sp>
      <p:pic>
        <p:nvPicPr>
          <p:cNvPr id="7" name="Picture 6">
            <a:extLst>
              <a:ext uri="{FF2B5EF4-FFF2-40B4-BE49-F238E27FC236}">
                <a16:creationId xmlns:a16="http://schemas.microsoft.com/office/drawing/2014/main" id="{42D6BDFF-8D7E-4348-B8E1-796AFE2F70DC}"/>
              </a:ext>
            </a:extLst>
          </p:cNvPr>
          <p:cNvPicPr>
            <a:picLocks noChangeAspect="1"/>
          </p:cNvPicPr>
          <p:nvPr/>
        </p:nvPicPr>
        <p:blipFill>
          <a:blip r:embed="rId4"/>
          <a:stretch>
            <a:fillRect/>
          </a:stretch>
        </p:blipFill>
        <p:spPr>
          <a:xfrm>
            <a:off x="3977196" y="3906028"/>
            <a:ext cx="381000" cy="368300"/>
          </a:xfrm>
          <a:prstGeom prst="rect">
            <a:avLst/>
          </a:prstGeom>
        </p:spPr>
      </p:pic>
      <p:pic>
        <p:nvPicPr>
          <p:cNvPr id="8" name="Picture 7">
            <a:extLst>
              <a:ext uri="{FF2B5EF4-FFF2-40B4-BE49-F238E27FC236}">
                <a16:creationId xmlns:a16="http://schemas.microsoft.com/office/drawing/2014/main" id="{9C2BEF1D-5567-6248-946B-78EF7666BAC1}"/>
              </a:ext>
            </a:extLst>
          </p:cNvPr>
          <p:cNvPicPr>
            <a:picLocks noChangeAspect="1"/>
          </p:cNvPicPr>
          <p:nvPr/>
        </p:nvPicPr>
        <p:blipFill>
          <a:blip r:embed="rId5"/>
          <a:stretch>
            <a:fillRect/>
          </a:stretch>
        </p:blipFill>
        <p:spPr>
          <a:xfrm>
            <a:off x="451644" y="1147383"/>
            <a:ext cx="304800" cy="317500"/>
          </a:xfrm>
          <a:prstGeom prst="rect">
            <a:avLst/>
          </a:prstGeom>
        </p:spPr>
      </p:pic>
      <p:pic>
        <p:nvPicPr>
          <p:cNvPr id="9" name="Picture 8">
            <a:extLst>
              <a:ext uri="{FF2B5EF4-FFF2-40B4-BE49-F238E27FC236}">
                <a16:creationId xmlns:a16="http://schemas.microsoft.com/office/drawing/2014/main" id="{2EF0B8AA-8B4B-0C4B-94BC-0E14EDCE4FD2}"/>
              </a:ext>
            </a:extLst>
          </p:cNvPr>
          <p:cNvPicPr>
            <a:picLocks noChangeAspect="1"/>
          </p:cNvPicPr>
          <p:nvPr/>
        </p:nvPicPr>
        <p:blipFill>
          <a:blip r:embed="rId6"/>
          <a:stretch>
            <a:fillRect/>
          </a:stretch>
        </p:blipFill>
        <p:spPr>
          <a:xfrm>
            <a:off x="2705596" y="1155893"/>
            <a:ext cx="317500" cy="317500"/>
          </a:xfrm>
          <a:prstGeom prst="rect">
            <a:avLst/>
          </a:prstGeom>
        </p:spPr>
      </p:pic>
      <p:sp>
        <p:nvSpPr>
          <p:cNvPr id="10" name="TextBox 9">
            <a:extLst>
              <a:ext uri="{FF2B5EF4-FFF2-40B4-BE49-F238E27FC236}">
                <a16:creationId xmlns:a16="http://schemas.microsoft.com/office/drawing/2014/main" id="{DF45D032-BD54-294F-81BE-E13063B6021D}"/>
              </a:ext>
            </a:extLst>
          </p:cNvPr>
          <p:cNvSpPr txBox="1"/>
          <p:nvPr/>
        </p:nvSpPr>
        <p:spPr>
          <a:xfrm>
            <a:off x="772132" y="1114004"/>
            <a:ext cx="1533048" cy="369332"/>
          </a:xfrm>
          <a:prstGeom prst="rect">
            <a:avLst/>
          </a:prstGeom>
          <a:noFill/>
        </p:spPr>
        <p:txBody>
          <a:bodyPr wrap="none" rtlCol="0">
            <a:spAutoFit/>
          </a:bodyPr>
          <a:lstStyle/>
          <a:p>
            <a:r>
              <a:rPr lang="en-US" dirty="0"/>
              <a:t>Response Pkt</a:t>
            </a:r>
          </a:p>
        </p:txBody>
      </p:sp>
      <p:sp>
        <p:nvSpPr>
          <p:cNvPr id="11" name="TextBox 10">
            <a:extLst>
              <a:ext uri="{FF2B5EF4-FFF2-40B4-BE49-F238E27FC236}">
                <a16:creationId xmlns:a16="http://schemas.microsoft.com/office/drawing/2014/main" id="{7F97CD4C-4708-5048-879A-6082B6936E1E}"/>
              </a:ext>
            </a:extLst>
          </p:cNvPr>
          <p:cNvSpPr txBox="1"/>
          <p:nvPr/>
        </p:nvSpPr>
        <p:spPr>
          <a:xfrm>
            <a:off x="3021718" y="1106719"/>
            <a:ext cx="1408014" cy="369332"/>
          </a:xfrm>
          <a:prstGeom prst="rect">
            <a:avLst/>
          </a:prstGeom>
          <a:noFill/>
        </p:spPr>
        <p:txBody>
          <a:bodyPr wrap="none" rtlCol="0">
            <a:spAutoFit/>
          </a:bodyPr>
          <a:lstStyle/>
          <a:p>
            <a:r>
              <a:rPr lang="en-US" dirty="0"/>
              <a:t>Request Pkt</a:t>
            </a:r>
          </a:p>
        </p:txBody>
      </p:sp>
      <p:sp>
        <p:nvSpPr>
          <p:cNvPr id="13" name="TextBox 12">
            <a:extLst>
              <a:ext uri="{FF2B5EF4-FFF2-40B4-BE49-F238E27FC236}">
                <a16:creationId xmlns:a16="http://schemas.microsoft.com/office/drawing/2014/main" id="{9B5337DF-AC99-B84F-98B5-DB1361035DEC}"/>
              </a:ext>
            </a:extLst>
          </p:cNvPr>
          <p:cNvSpPr txBox="1"/>
          <p:nvPr/>
        </p:nvSpPr>
        <p:spPr>
          <a:xfrm>
            <a:off x="1930497" y="5048649"/>
            <a:ext cx="1654620" cy="369332"/>
          </a:xfrm>
          <a:prstGeom prst="rect">
            <a:avLst/>
          </a:prstGeom>
          <a:noFill/>
        </p:spPr>
        <p:txBody>
          <a:bodyPr wrap="none" rtlCol="0">
            <a:spAutoFit/>
          </a:bodyPr>
          <a:lstStyle/>
          <a:p>
            <a:r>
              <a:rPr lang="en-US" dirty="0"/>
              <a:t>Irregular Mesh</a:t>
            </a:r>
          </a:p>
        </p:txBody>
      </p:sp>
      <p:pic>
        <p:nvPicPr>
          <p:cNvPr id="15" name="Picture 14">
            <a:extLst>
              <a:ext uri="{FF2B5EF4-FFF2-40B4-BE49-F238E27FC236}">
                <a16:creationId xmlns:a16="http://schemas.microsoft.com/office/drawing/2014/main" id="{C3BCC809-120D-084B-B2E6-3AC046B19143}"/>
              </a:ext>
            </a:extLst>
          </p:cNvPr>
          <p:cNvPicPr>
            <a:picLocks noChangeAspect="1"/>
          </p:cNvPicPr>
          <p:nvPr/>
        </p:nvPicPr>
        <p:blipFill>
          <a:blip r:embed="rId7"/>
          <a:stretch>
            <a:fillRect/>
          </a:stretch>
        </p:blipFill>
        <p:spPr>
          <a:xfrm>
            <a:off x="1336016" y="1881295"/>
            <a:ext cx="3200400" cy="3352800"/>
          </a:xfrm>
          <a:prstGeom prst="rect">
            <a:avLst/>
          </a:prstGeom>
        </p:spPr>
      </p:pic>
      <p:pic>
        <p:nvPicPr>
          <p:cNvPr id="16" name="Picture 15">
            <a:extLst>
              <a:ext uri="{FF2B5EF4-FFF2-40B4-BE49-F238E27FC236}">
                <a16:creationId xmlns:a16="http://schemas.microsoft.com/office/drawing/2014/main" id="{538F2E4D-B9B4-0C40-991C-DB23F4D45247}"/>
              </a:ext>
            </a:extLst>
          </p:cNvPr>
          <p:cNvPicPr>
            <a:picLocks noChangeAspect="1"/>
          </p:cNvPicPr>
          <p:nvPr/>
        </p:nvPicPr>
        <p:blipFill>
          <a:blip r:embed="rId8"/>
          <a:stretch>
            <a:fillRect/>
          </a:stretch>
        </p:blipFill>
        <p:spPr>
          <a:xfrm>
            <a:off x="5146270" y="1038571"/>
            <a:ext cx="2501900" cy="1333500"/>
          </a:xfrm>
          <a:prstGeom prst="rect">
            <a:avLst/>
          </a:prstGeom>
        </p:spPr>
      </p:pic>
      <p:pic>
        <p:nvPicPr>
          <p:cNvPr id="17" name="Picture 16" descr="A picture containing light&#10;&#10;Description automatically generated">
            <a:extLst>
              <a:ext uri="{FF2B5EF4-FFF2-40B4-BE49-F238E27FC236}">
                <a16:creationId xmlns:a16="http://schemas.microsoft.com/office/drawing/2014/main" id="{93737864-17DC-BA47-8954-15DD6C3D1C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5223" y="3160465"/>
            <a:ext cx="753282" cy="596477"/>
          </a:xfrm>
          <a:prstGeom prst="rect">
            <a:avLst/>
          </a:prstGeom>
        </p:spPr>
      </p:pic>
      <p:pic>
        <p:nvPicPr>
          <p:cNvPr id="18" name="Picture 17">
            <a:extLst>
              <a:ext uri="{FF2B5EF4-FFF2-40B4-BE49-F238E27FC236}">
                <a16:creationId xmlns:a16="http://schemas.microsoft.com/office/drawing/2014/main" id="{ED45D859-AC34-2A48-A5F2-EB535DCDE2BD}"/>
              </a:ext>
            </a:extLst>
          </p:cNvPr>
          <p:cNvPicPr>
            <a:picLocks noChangeAspect="1"/>
          </p:cNvPicPr>
          <p:nvPr/>
        </p:nvPicPr>
        <p:blipFill>
          <a:blip r:embed="rId10"/>
          <a:stretch>
            <a:fillRect/>
          </a:stretch>
        </p:blipFill>
        <p:spPr>
          <a:xfrm>
            <a:off x="7368568" y="1809017"/>
            <a:ext cx="3670300" cy="3390900"/>
          </a:xfrm>
          <a:prstGeom prst="rect">
            <a:avLst/>
          </a:prstGeom>
        </p:spPr>
      </p:pic>
      <p:cxnSp>
        <p:nvCxnSpPr>
          <p:cNvPr id="21" name="Straight Arrow Connector 20">
            <a:extLst>
              <a:ext uri="{FF2B5EF4-FFF2-40B4-BE49-F238E27FC236}">
                <a16:creationId xmlns:a16="http://schemas.microsoft.com/office/drawing/2014/main" id="{A329A597-31D7-0C42-8023-E723B6E48F55}"/>
              </a:ext>
            </a:extLst>
          </p:cNvPr>
          <p:cNvCxnSpPr>
            <a:cxnSpLocks/>
          </p:cNvCxnSpPr>
          <p:nvPr/>
        </p:nvCxnSpPr>
        <p:spPr>
          <a:xfrm flipV="1">
            <a:off x="8606885" y="4755310"/>
            <a:ext cx="285820" cy="11950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D057CD6-DB80-264A-A7B1-79A4F3D1603D}"/>
              </a:ext>
            </a:extLst>
          </p:cNvPr>
          <p:cNvCxnSpPr>
            <a:cxnSpLocks/>
          </p:cNvCxnSpPr>
          <p:nvPr/>
        </p:nvCxnSpPr>
        <p:spPr>
          <a:xfrm flipV="1">
            <a:off x="8606885" y="5021199"/>
            <a:ext cx="762198" cy="9185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C601512-F60B-BF4F-8D4F-E5097048CE67}"/>
              </a:ext>
            </a:extLst>
          </p:cNvPr>
          <p:cNvSpPr txBox="1"/>
          <p:nvPr/>
        </p:nvSpPr>
        <p:spPr>
          <a:xfrm>
            <a:off x="1775367" y="5898264"/>
            <a:ext cx="8086188" cy="461665"/>
          </a:xfrm>
          <a:prstGeom prst="rect">
            <a:avLst/>
          </a:prstGeom>
          <a:noFill/>
        </p:spPr>
        <p:txBody>
          <a:bodyPr wrap="none" rtlCol="0">
            <a:spAutoFit/>
          </a:bodyPr>
          <a:lstStyle/>
          <a:p>
            <a:r>
              <a:rPr lang="en-US" sz="2400" dirty="0"/>
              <a:t>Response Packet is unblocked and reaches its destination</a:t>
            </a:r>
          </a:p>
        </p:txBody>
      </p:sp>
      <p:pic>
        <p:nvPicPr>
          <p:cNvPr id="27" name="Picture 26">
            <a:extLst>
              <a:ext uri="{FF2B5EF4-FFF2-40B4-BE49-F238E27FC236}">
                <a16:creationId xmlns:a16="http://schemas.microsoft.com/office/drawing/2014/main" id="{25FD7F12-12C9-3847-A81E-F0C1742B0717}"/>
              </a:ext>
            </a:extLst>
          </p:cNvPr>
          <p:cNvPicPr>
            <a:picLocks noChangeAspect="1"/>
          </p:cNvPicPr>
          <p:nvPr/>
        </p:nvPicPr>
        <p:blipFill>
          <a:blip r:embed="rId11"/>
          <a:stretch>
            <a:fillRect/>
          </a:stretch>
        </p:blipFill>
        <p:spPr>
          <a:xfrm>
            <a:off x="9813895" y="5286646"/>
            <a:ext cx="1270000" cy="571500"/>
          </a:xfrm>
          <a:prstGeom prst="rect">
            <a:avLst/>
          </a:prstGeom>
        </p:spPr>
      </p:pic>
      <p:sp>
        <p:nvSpPr>
          <p:cNvPr id="20" name="Callout: Line 5">
            <a:extLst>
              <a:ext uri="{FF2B5EF4-FFF2-40B4-BE49-F238E27FC236}">
                <a16:creationId xmlns:a16="http://schemas.microsoft.com/office/drawing/2014/main" id="{0118E443-A007-ED40-B0B6-DAE5B379590F}"/>
              </a:ext>
            </a:extLst>
          </p:cNvPr>
          <p:cNvSpPr/>
          <p:nvPr/>
        </p:nvSpPr>
        <p:spPr>
          <a:xfrm flipH="1">
            <a:off x="309201" y="5479785"/>
            <a:ext cx="1533049" cy="461664"/>
          </a:xfrm>
          <a:prstGeom prst="borderCallout1">
            <a:avLst>
              <a:gd name="adj1" fmla="val 9055"/>
              <a:gd name="adj2" fmla="val 97880"/>
              <a:gd name="adj3" fmla="val -198302"/>
              <a:gd name="adj4" fmla="val 35971"/>
            </a:avLst>
          </a:prstGeom>
          <a:ln w="38100">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Response Packet Blocked</a:t>
            </a:r>
          </a:p>
        </p:txBody>
      </p:sp>
      <p:sp>
        <p:nvSpPr>
          <p:cNvPr id="3" name="Rounded Rectangle 2">
            <a:extLst>
              <a:ext uri="{FF2B5EF4-FFF2-40B4-BE49-F238E27FC236}">
                <a16:creationId xmlns:a16="http://schemas.microsoft.com/office/drawing/2014/main" id="{EE5DA0C4-DB13-EE48-841A-2B71FE1CAFC7}"/>
              </a:ext>
            </a:extLst>
          </p:cNvPr>
          <p:cNvSpPr/>
          <p:nvPr/>
        </p:nvSpPr>
        <p:spPr>
          <a:xfrm>
            <a:off x="2757807" y="5478580"/>
            <a:ext cx="1564105" cy="497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Protocol Deadlock!</a:t>
            </a:r>
          </a:p>
        </p:txBody>
      </p:sp>
      <p:sp>
        <p:nvSpPr>
          <p:cNvPr id="12" name="Right Arrow 11">
            <a:extLst>
              <a:ext uri="{FF2B5EF4-FFF2-40B4-BE49-F238E27FC236}">
                <a16:creationId xmlns:a16="http://schemas.microsoft.com/office/drawing/2014/main" id="{5231F911-3A66-FB48-8E0E-1BFB59BBA3CB}"/>
              </a:ext>
            </a:extLst>
          </p:cNvPr>
          <p:cNvSpPr/>
          <p:nvPr/>
        </p:nvSpPr>
        <p:spPr>
          <a:xfrm>
            <a:off x="2047703" y="5514995"/>
            <a:ext cx="565484" cy="4247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46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6" grpId="0"/>
      <p:bldP spid="20" grpId="0" animBg="1"/>
      <p:bldP spid="3"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51B-5D02-4F09-9022-FC934DEE5E5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E56EF8C-491A-4771-9FFC-1EB84925B393}"/>
              </a:ext>
            </a:extLst>
          </p:cNvPr>
          <p:cNvSpPr>
            <a:spLocks noGrp="1"/>
          </p:cNvSpPr>
          <p:nvPr>
            <p:ph idx="1"/>
          </p:nvPr>
        </p:nvSpPr>
        <p:spPr>
          <a:xfrm>
            <a:off x="393107" y="1128939"/>
            <a:ext cx="10707879" cy="5460548"/>
          </a:xfrm>
        </p:spPr>
        <p:txBody>
          <a:bodyPr>
            <a:normAutofit fontScale="85000" lnSpcReduction="20000"/>
          </a:bodyPr>
          <a:lstStyle/>
          <a:p>
            <a:r>
              <a:rPr lang="en-US" dirty="0">
                <a:solidFill>
                  <a:schemeClr val="tx1"/>
                </a:solidFill>
              </a:rPr>
              <a:t>Background: Deadlocks</a:t>
            </a:r>
          </a:p>
          <a:p>
            <a:r>
              <a:rPr lang="en-US" dirty="0">
                <a:solidFill>
                  <a:schemeClr val="tx1"/>
                </a:solidFill>
              </a:rPr>
              <a:t>Current Solutions</a:t>
            </a:r>
          </a:p>
          <a:p>
            <a:r>
              <a:rPr lang="en-US" b="1" dirty="0">
                <a:solidFill>
                  <a:srgbClr val="C00000"/>
                </a:solidFill>
              </a:rPr>
              <a:t>DRAIN</a:t>
            </a:r>
          </a:p>
          <a:p>
            <a:pPr lvl="1"/>
            <a:r>
              <a:rPr lang="en-US" sz="3100" dirty="0">
                <a:solidFill>
                  <a:schemeClr val="tx1"/>
                </a:solidFill>
              </a:rPr>
              <a:t>Walk-through</a:t>
            </a:r>
          </a:p>
          <a:p>
            <a:pPr lvl="1"/>
            <a:r>
              <a:rPr lang="en-US" sz="3000" b="1" dirty="0">
                <a:solidFill>
                  <a:srgbClr val="C00000"/>
                </a:solidFill>
              </a:rPr>
              <a:t>Concept</a:t>
            </a:r>
          </a:p>
          <a:p>
            <a:pPr lvl="1"/>
            <a:r>
              <a:rPr lang="en-US" sz="3000" dirty="0">
                <a:solidFill>
                  <a:schemeClr val="bg1">
                    <a:lumMod val="65000"/>
                  </a:schemeClr>
                </a:solidFill>
              </a:rPr>
              <a:t>Deadlock freedom proof</a:t>
            </a:r>
          </a:p>
          <a:p>
            <a:pPr lvl="1"/>
            <a:r>
              <a:rPr lang="en-US" sz="3000" dirty="0">
                <a:solidFill>
                  <a:schemeClr val="bg1">
                    <a:lumMod val="65000"/>
                  </a:schemeClr>
                </a:solidFill>
              </a:rPr>
              <a:t>Router </a:t>
            </a:r>
            <a:r>
              <a:rPr lang="en-US" sz="3000" dirty="0" err="1">
                <a:solidFill>
                  <a:schemeClr val="bg1">
                    <a:lumMod val="65000"/>
                  </a:schemeClr>
                </a:solidFill>
              </a:rPr>
              <a:t>microarch</a:t>
            </a:r>
            <a:endParaRPr lang="en-US" sz="3000" dirty="0">
              <a:solidFill>
                <a:schemeClr val="bg1">
                  <a:lumMod val="65000"/>
                </a:schemeClr>
              </a:solidFill>
            </a:endParaRPr>
          </a:p>
          <a:p>
            <a:r>
              <a:rPr lang="en-US" dirty="0">
                <a:solidFill>
                  <a:schemeClr val="bg1">
                    <a:lumMod val="65000"/>
                  </a:schemeClr>
                </a:solidFill>
              </a:rPr>
              <a:t>Evaluations</a:t>
            </a:r>
          </a:p>
          <a:p>
            <a:pPr lvl="1"/>
            <a:r>
              <a:rPr lang="en-US" sz="3000" dirty="0">
                <a:solidFill>
                  <a:schemeClr val="bg1">
                    <a:lumMod val="65000"/>
                  </a:schemeClr>
                </a:solidFill>
              </a:rPr>
              <a:t>Methodology</a:t>
            </a:r>
          </a:p>
          <a:p>
            <a:pPr lvl="1"/>
            <a:r>
              <a:rPr lang="en-US" sz="3000" dirty="0">
                <a:solidFill>
                  <a:schemeClr val="bg1">
                    <a:lumMod val="65000"/>
                  </a:schemeClr>
                </a:solidFill>
              </a:rPr>
              <a:t>Results</a:t>
            </a:r>
          </a:p>
          <a:p>
            <a:r>
              <a:rPr lang="en-US" dirty="0">
                <a:solidFill>
                  <a:schemeClr val="bg1">
                    <a:lumMod val="65000"/>
                  </a:schemeClr>
                </a:solidFill>
              </a:rPr>
              <a:t>Conclusion</a:t>
            </a:r>
          </a:p>
        </p:txBody>
      </p:sp>
      <p:sp>
        <p:nvSpPr>
          <p:cNvPr id="7" name="Slide Number Placeholder 6">
            <a:extLst>
              <a:ext uri="{FF2B5EF4-FFF2-40B4-BE49-F238E27FC236}">
                <a16:creationId xmlns:a16="http://schemas.microsoft.com/office/drawing/2014/main" id="{E97DC578-4547-4010-96EE-2A800A43DB67}"/>
              </a:ext>
            </a:extLst>
          </p:cNvPr>
          <p:cNvSpPr>
            <a:spLocks noGrp="1"/>
          </p:cNvSpPr>
          <p:nvPr>
            <p:ph type="sldNum" sz="quarter" idx="12"/>
          </p:nvPr>
        </p:nvSpPr>
        <p:spPr/>
        <p:txBody>
          <a:bodyPr/>
          <a:lstStyle/>
          <a:p>
            <a:fld id="{0D1D0697-F66A-EE4C-B4D3-9802540BCCA0}" type="slidenum">
              <a:rPr lang="en-US" smtClean="0"/>
              <a:t>17</a:t>
            </a:fld>
            <a:endParaRPr lang="en-US"/>
          </a:p>
        </p:txBody>
      </p:sp>
      <p:sp>
        <p:nvSpPr>
          <p:cNvPr id="6" name="Footer Placeholder 3">
            <a:extLst>
              <a:ext uri="{FF2B5EF4-FFF2-40B4-BE49-F238E27FC236}">
                <a16:creationId xmlns:a16="http://schemas.microsoft.com/office/drawing/2014/main" id="{9EC307D2-6DB1-48BD-BA3E-0D078504F71E}"/>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512830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2F094-816F-4276-BE9A-49FAE3BE2FD2}"/>
              </a:ext>
            </a:extLst>
          </p:cNvPr>
          <p:cNvSpPr>
            <a:spLocks noGrp="1"/>
          </p:cNvSpPr>
          <p:nvPr>
            <p:ph type="title"/>
          </p:nvPr>
        </p:nvSpPr>
        <p:spPr/>
        <p:txBody>
          <a:bodyPr/>
          <a:lstStyle/>
          <a:p>
            <a:r>
              <a:rPr lang="en-US" dirty="0"/>
              <a:t>DRAIN: Concept</a:t>
            </a:r>
          </a:p>
        </p:txBody>
      </p:sp>
      <p:sp>
        <p:nvSpPr>
          <p:cNvPr id="3" name="Content Placeholder 2">
            <a:extLst>
              <a:ext uri="{FF2B5EF4-FFF2-40B4-BE49-F238E27FC236}">
                <a16:creationId xmlns:a16="http://schemas.microsoft.com/office/drawing/2014/main" id="{C9A4A336-8AE6-4391-98D4-69AB4D07A169}"/>
              </a:ext>
            </a:extLst>
          </p:cNvPr>
          <p:cNvSpPr>
            <a:spLocks noGrp="1"/>
          </p:cNvSpPr>
          <p:nvPr>
            <p:ph idx="1"/>
          </p:nvPr>
        </p:nvSpPr>
        <p:spPr/>
        <p:txBody>
          <a:bodyPr>
            <a:normAutofit lnSpcReduction="10000"/>
          </a:bodyPr>
          <a:lstStyle/>
          <a:p>
            <a:r>
              <a:rPr lang="en-US" dirty="0"/>
              <a:t>Periodically converts the topology into a ring</a:t>
            </a:r>
          </a:p>
          <a:p>
            <a:endParaRPr lang="en-US" dirty="0"/>
          </a:p>
          <a:p>
            <a:r>
              <a:rPr lang="en-US" dirty="0"/>
              <a:t>Moves all the packets on the ring for ‘k’-hops</a:t>
            </a:r>
          </a:p>
          <a:p>
            <a:endParaRPr lang="en-US" dirty="0"/>
          </a:p>
          <a:p>
            <a:r>
              <a:rPr lang="en-US" dirty="0"/>
              <a:t>After Drain, packets resume to follow the baseline routing</a:t>
            </a:r>
          </a:p>
          <a:p>
            <a:endParaRPr lang="en-US" dirty="0"/>
          </a:p>
          <a:p>
            <a:r>
              <a:rPr lang="en-US" dirty="0"/>
              <a:t>Resolves deadlock by allowing packets to be unblocked</a:t>
            </a:r>
          </a:p>
        </p:txBody>
      </p:sp>
      <p:sp>
        <p:nvSpPr>
          <p:cNvPr id="4" name="Footer Placeholder 3">
            <a:extLst>
              <a:ext uri="{FF2B5EF4-FFF2-40B4-BE49-F238E27FC236}">
                <a16:creationId xmlns:a16="http://schemas.microsoft.com/office/drawing/2014/main" id="{27EECF93-E837-42E9-8AED-A9832FF875AD}"/>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36A72730-F02F-4693-B46E-CCEA98C5CF36}"/>
              </a:ext>
            </a:extLst>
          </p:cNvPr>
          <p:cNvSpPr>
            <a:spLocks noGrp="1"/>
          </p:cNvSpPr>
          <p:nvPr>
            <p:ph type="sldNum" sz="quarter" idx="12"/>
          </p:nvPr>
        </p:nvSpPr>
        <p:spPr/>
        <p:txBody>
          <a:bodyPr/>
          <a:lstStyle/>
          <a:p>
            <a:fld id="{0D1D0697-F66A-EE4C-B4D3-9802540BCCA0}" type="slidenum">
              <a:rPr lang="en-US" smtClean="0"/>
              <a:t>18</a:t>
            </a:fld>
            <a:endParaRPr lang="en-US"/>
          </a:p>
        </p:txBody>
      </p:sp>
    </p:spTree>
    <p:extLst>
      <p:ext uri="{BB962C8B-B14F-4D97-AF65-F5344CB8AC3E}">
        <p14:creationId xmlns:p14="http://schemas.microsoft.com/office/powerpoint/2010/main" val="133734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2808-CBB7-4231-BAC3-CBB46C379D57}"/>
              </a:ext>
            </a:extLst>
          </p:cNvPr>
          <p:cNvSpPr>
            <a:spLocks noGrp="1"/>
          </p:cNvSpPr>
          <p:nvPr>
            <p:ph type="title"/>
          </p:nvPr>
        </p:nvSpPr>
        <p:spPr/>
        <p:txBody>
          <a:bodyPr/>
          <a:lstStyle/>
          <a:p>
            <a:r>
              <a:rPr lang="en-US" dirty="0"/>
              <a:t>DRAIN Control Path</a:t>
            </a:r>
          </a:p>
        </p:txBody>
      </p:sp>
      <p:sp>
        <p:nvSpPr>
          <p:cNvPr id="3" name="Content Placeholder 2">
            <a:extLst>
              <a:ext uri="{FF2B5EF4-FFF2-40B4-BE49-F238E27FC236}">
                <a16:creationId xmlns:a16="http://schemas.microsoft.com/office/drawing/2014/main" id="{0B4C106D-D1C8-4F66-899C-D5BE2D2509C3}"/>
              </a:ext>
            </a:extLst>
          </p:cNvPr>
          <p:cNvSpPr>
            <a:spLocks noGrp="1"/>
          </p:cNvSpPr>
          <p:nvPr>
            <p:ph idx="1"/>
          </p:nvPr>
        </p:nvSpPr>
        <p:spPr/>
        <p:txBody>
          <a:bodyPr/>
          <a:lstStyle/>
          <a:p>
            <a:r>
              <a:rPr lang="en-US" dirty="0"/>
              <a:t>When to begin Drain?</a:t>
            </a:r>
          </a:p>
          <a:p>
            <a:pPr lvl="1"/>
            <a:r>
              <a:rPr lang="en-US" dirty="0"/>
              <a:t>The ‘Epoch’ is a design time knob to the network designer</a:t>
            </a:r>
          </a:p>
          <a:p>
            <a:pPr marL="457200" lvl="1" indent="0">
              <a:buNone/>
            </a:pPr>
            <a:endParaRPr lang="en-US" dirty="0"/>
          </a:p>
          <a:p>
            <a:pPr marL="457200" lvl="1" indent="0">
              <a:buNone/>
            </a:pPr>
            <a:endParaRPr lang="en-US" dirty="0"/>
          </a:p>
          <a:p>
            <a:pPr lvl="1"/>
            <a:endParaRPr lang="en-US" dirty="0"/>
          </a:p>
          <a:p>
            <a:r>
              <a:rPr lang="en-US" dirty="0"/>
              <a:t>How may hops does a packet move during Drain?</a:t>
            </a:r>
          </a:p>
          <a:p>
            <a:pPr lvl="1"/>
            <a:r>
              <a:rPr lang="en-US" dirty="0"/>
              <a:t>Every packet moves 1 hop. </a:t>
            </a:r>
          </a:p>
          <a:p>
            <a:pPr lvl="1"/>
            <a:r>
              <a:rPr lang="en-US" dirty="0"/>
              <a:t>This can be changed to k-hops at design time</a:t>
            </a:r>
          </a:p>
          <a:p>
            <a:pPr marL="457200" lvl="1" indent="0">
              <a:buNone/>
            </a:pPr>
            <a:endParaRPr lang="en-US" dirty="0"/>
          </a:p>
        </p:txBody>
      </p:sp>
      <p:sp>
        <p:nvSpPr>
          <p:cNvPr id="4" name="Footer Placeholder 3">
            <a:extLst>
              <a:ext uri="{FF2B5EF4-FFF2-40B4-BE49-F238E27FC236}">
                <a16:creationId xmlns:a16="http://schemas.microsoft.com/office/drawing/2014/main" id="{08A92BFE-E645-4194-A036-2C76A02FDE06}"/>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538FE487-0264-456F-8945-A6A617EA9638}"/>
              </a:ext>
            </a:extLst>
          </p:cNvPr>
          <p:cNvSpPr>
            <a:spLocks noGrp="1"/>
          </p:cNvSpPr>
          <p:nvPr>
            <p:ph type="sldNum" sz="quarter" idx="12"/>
          </p:nvPr>
        </p:nvSpPr>
        <p:spPr/>
        <p:txBody>
          <a:bodyPr/>
          <a:lstStyle/>
          <a:p>
            <a:fld id="{0D1D0697-F66A-EE4C-B4D3-9802540BCCA0}" type="slidenum">
              <a:rPr lang="en-US" smtClean="0"/>
              <a:t>19</a:t>
            </a:fld>
            <a:endParaRPr lang="en-US"/>
          </a:p>
        </p:txBody>
      </p:sp>
    </p:spTree>
    <p:extLst>
      <p:ext uri="{BB962C8B-B14F-4D97-AF65-F5344CB8AC3E}">
        <p14:creationId xmlns:p14="http://schemas.microsoft.com/office/powerpoint/2010/main" val="273623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8DB7DB03-65E6-4ECA-9A01-14750568675B}"/>
              </a:ext>
            </a:extLst>
          </p:cNvPr>
          <p:cNvCxnSpPr>
            <a:cxnSpLocks/>
          </p:cNvCxnSpPr>
          <p:nvPr/>
        </p:nvCxnSpPr>
        <p:spPr>
          <a:xfrm>
            <a:off x="1525144" y="4236198"/>
            <a:ext cx="44479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A02FB40-B97E-4ECD-9097-0594BE9D41BA}"/>
              </a:ext>
            </a:extLst>
          </p:cNvPr>
          <p:cNvCxnSpPr>
            <a:cxnSpLocks/>
          </p:cNvCxnSpPr>
          <p:nvPr/>
        </p:nvCxnSpPr>
        <p:spPr>
          <a:xfrm>
            <a:off x="4561618" y="3008953"/>
            <a:ext cx="45648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3C5627-8ED4-4AAD-85D0-580936BC1D5C}"/>
              </a:ext>
            </a:extLst>
          </p:cNvPr>
          <p:cNvCxnSpPr>
            <a:cxnSpLocks/>
          </p:cNvCxnSpPr>
          <p:nvPr/>
        </p:nvCxnSpPr>
        <p:spPr>
          <a:xfrm flipV="1">
            <a:off x="2465033" y="2307251"/>
            <a:ext cx="0" cy="23519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3BC962C-BE3D-49E6-8882-FB25AEAD13E5}"/>
              </a:ext>
            </a:extLst>
          </p:cNvPr>
          <p:cNvCxnSpPr>
            <a:cxnSpLocks/>
          </p:cNvCxnSpPr>
          <p:nvPr/>
        </p:nvCxnSpPr>
        <p:spPr>
          <a:xfrm flipV="1">
            <a:off x="2465033" y="4758205"/>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44EC341-C316-4467-AEB3-C89CEF4240D6}"/>
              </a:ext>
            </a:extLst>
          </p:cNvPr>
          <p:cNvSpPr>
            <a:spLocks noGrp="1"/>
          </p:cNvSpPr>
          <p:nvPr>
            <p:ph type="sldNum" sz="quarter" idx="12"/>
          </p:nvPr>
        </p:nvSpPr>
        <p:spPr/>
        <p:txBody>
          <a:bodyPr/>
          <a:lstStyle/>
          <a:p>
            <a:fld id="{AE678206-0642-9F48-9727-6B519CB285FA}" type="slidenum">
              <a:rPr lang="en-US" smtClean="0"/>
              <a:t>2</a:t>
            </a:fld>
            <a:endParaRPr lang="en-US"/>
          </a:p>
        </p:txBody>
      </p:sp>
      <p:sp>
        <p:nvSpPr>
          <p:cNvPr id="4" name="Title 3">
            <a:extLst>
              <a:ext uri="{FF2B5EF4-FFF2-40B4-BE49-F238E27FC236}">
                <a16:creationId xmlns:a16="http://schemas.microsoft.com/office/drawing/2014/main" id="{FE53A9D5-CB0B-48C9-A8C5-42F5E6BC2ED9}"/>
              </a:ext>
            </a:extLst>
          </p:cNvPr>
          <p:cNvSpPr>
            <a:spLocks noGrp="1"/>
          </p:cNvSpPr>
          <p:nvPr>
            <p:ph type="title"/>
          </p:nvPr>
        </p:nvSpPr>
        <p:spPr/>
        <p:txBody>
          <a:bodyPr/>
          <a:lstStyle/>
          <a:p>
            <a:r>
              <a:rPr lang="en-US" dirty="0"/>
              <a:t>Challenge I: Routing Deadlock</a:t>
            </a:r>
          </a:p>
        </p:txBody>
      </p:sp>
      <p:cxnSp>
        <p:nvCxnSpPr>
          <p:cNvPr id="5" name="Straight Connector 4">
            <a:extLst>
              <a:ext uri="{FF2B5EF4-FFF2-40B4-BE49-F238E27FC236}">
                <a16:creationId xmlns:a16="http://schemas.microsoft.com/office/drawing/2014/main" id="{D670865C-7FE3-497E-90D4-5B617809740F}"/>
              </a:ext>
            </a:extLst>
          </p:cNvPr>
          <p:cNvCxnSpPr>
            <a:cxnSpLocks/>
          </p:cNvCxnSpPr>
          <p:nvPr/>
        </p:nvCxnSpPr>
        <p:spPr>
          <a:xfrm>
            <a:off x="2921886" y="4274217"/>
            <a:ext cx="664145" cy="17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13E0A4-F54E-47B1-957B-4A55DF8DF20E}"/>
              </a:ext>
            </a:extLst>
          </p:cNvPr>
          <p:cNvCxnSpPr>
            <a:cxnSpLocks/>
          </p:cNvCxnSpPr>
          <p:nvPr/>
        </p:nvCxnSpPr>
        <p:spPr>
          <a:xfrm flipV="1">
            <a:off x="4100386" y="4751112"/>
            <a:ext cx="0" cy="22427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3FF1AD-8076-430A-AFEE-387F10D463A2}"/>
              </a:ext>
            </a:extLst>
          </p:cNvPr>
          <p:cNvCxnSpPr>
            <a:cxnSpLocks/>
          </p:cNvCxnSpPr>
          <p:nvPr/>
        </p:nvCxnSpPr>
        <p:spPr>
          <a:xfrm flipV="1">
            <a:off x="4100386" y="3498089"/>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2B9DF47-2BE2-4C2F-841E-F09932A722FA}"/>
              </a:ext>
            </a:extLst>
          </p:cNvPr>
          <p:cNvCxnSpPr>
            <a:cxnSpLocks/>
          </p:cNvCxnSpPr>
          <p:nvPr/>
        </p:nvCxnSpPr>
        <p:spPr>
          <a:xfrm flipV="1">
            <a:off x="2481549" y="3521118"/>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C13CCF4-1AE0-4ED1-BE18-25DE4B70EF0C}"/>
              </a:ext>
            </a:extLst>
          </p:cNvPr>
          <p:cNvGrpSpPr/>
          <p:nvPr/>
        </p:nvGrpSpPr>
        <p:grpSpPr>
          <a:xfrm>
            <a:off x="1973836" y="2529524"/>
            <a:ext cx="965975" cy="965975"/>
            <a:chOff x="3313739" y="2271697"/>
            <a:chExt cx="1316984" cy="1316984"/>
          </a:xfrm>
        </p:grpSpPr>
        <p:sp>
          <p:nvSpPr>
            <p:cNvPr id="11" name="Rectangle 10">
              <a:extLst>
                <a:ext uri="{FF2B5EF4-FFF2-40B4-BE49-F238E27FC236}">
                  <a16:creationId xmlns:a16="http://schemas.microsoft.com/office/drawing/2014/main" id="{175E8EA6-A082-42A5-A9AD-E4ABEF6BF403}"/>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9</a:t>
              </a:r>
            </a:p>
          </p:txBody>
        </p:sp>
        <p:sp>
          <p:nvSpPr>
            <p:cNvPr id="12" name="Rectangle 11">
              <a:extLst>
                <a:ext uri="{FF2B5EF4-FFF2-40B4-BE49-F238E27FC236}">
                  <a16:creationId xmlns:a16="http://schemas.microsoft.com/office/drawing/2014/main" id="{D2844899-E714-4B07-BC53-2BB73417D95A}"/>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Rectangle 12">
              <a:extLst>
                <a:ext uri="{FF2B5EF4-FFF2-40B4-BE49-F238E27FC236}">
                  <a16:creationId xmlns:a16="http://schemas.microsoft.com/office/drawing/2014/main" id="{AE80748F-6C8A-4C83-8621-DB66D15A555F}"/>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Rectangle 13">
              <a:extLst>
                <a:ext uri="{FF2B5EF4-FFF2-40B4-BE49-F238E27FC236}">
                  <a16:creationId xmlns:a16="http://schemas.microsoft.com/office/drawing/2014/main" id="{5183976C-C98C-49DE-99FB-C9580BB24FEA}"/>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Rectangle 14">
              <a:extLst>
                <a:ext uri="{FF2B5EF4-FFF2-40B4-BE49-F238E27FC236}">
                  <a16:creationId xmlns:a16="http://schemas.microsoft.com/office/drawing/2014/main" id="{A52008C2-3FCB-426B-BA69-55DAE55C6F82}"/>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16" name="Group 15">
            <a:extLst>
              <a:ext uri="{FF2B5EF4-FFF2-40B4-BE49-F238E27FC236}">
                <a16:creationId xmlns:a16="http://schemas.microsoft.com/office/drawing/2014/main" id="{D2F41D09-EE41-45A6-BD2F-FA174782AABB}"/>
              </a:ext>
            </a:extLst>
          </p:cNvPr>
          <p:cNvGrpSpPr/>
          <p:nvPr/>
        </p:nvGrpSpPr>
        <p:grpSpPr>
          <a:xfrm>
            <a:off x="1969938" y="3785744"/>
            <a:ext cx="969870" cy="969870"/>
            <a:chOff x="3313739" y="2271697"/>
            <a:chExt cx="1316984" cy="1316984"/>
          </a:xfrm>
        </p:grpSpPr>
        <p:sp>
          <p:nvSpPr>
            <p:cNvPr id="17" name="Rectangle 16">
              <a:extLst>
                <a:ext uri="{FF2B5EF4-FFF2-40B4-BE49-F238E27FC236}">
                  <a16:creationId xmlns:a16="http://schemas.microsoft.com/office/drawing/2014/main" id="{4505FBC9-9DCF-4A9D-970D-1E9A8F3A7B0A}"/>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5</a:t>
              </a:r>
            </a:p>
          </p:txBody>
        </p:sp>
        <p:sp>
          <p:nvSpPr>
            <p:cNvPr id="18" name="Rectangle 17">
              <a:extLst>
                <a:ext uri="{FF2B5EF4-FFF2-40B4-BE49-F238E27FC236}">
                  <a16:creationId xmlns:a16="http://schemas.microsoft.com/office/drawing/2014/main" id="{8D865A03-3BBF-40FE-8EC4-7E41D38D3AE7}"/>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Rectangle 18">
              <a:extLst>
                <a:ext uri="{FF2B5EF4-FFF2-40B4-BE49-F238E27FC236}">
                  <a16:creationId xmlns:a16="http://schemas.microsoft.com/office/drawing/2014/main" id="{46155217-12B0-45C5-84A0-D2FB6552B0E6}"/>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Rectangle 19">
              <a:extLst>
                <a:ext uri="{FF2B5EF4-FFF2-40B4-BE49-F238E27FC236}">
                  <a16:creationId xmlns:a16="http://schemas.microsoft.com/office/drawing/2014/main" id="{CED2E802-2CC8-425D-9511-8AA69B7E3C2B}"/>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 name="Rectangle 20">
              <a:extLst>
                <a:ext uri="{FF2B5EF4-FFF2-40B4-BE49-F238E27FC236}">
                  <a16:creationId xmlns:a16="http://schemas.microsoft.com/office/drawing/2014/main" id="{80877234-E039-4CC5-9856-D2D029516684}"/>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22" name="Group 21">
            <a:extLst>
              <a:ext uri="{FF2B5EF4-FFF2-40B4-BE49-F238E27FC236}">
                <a16:creationId xmlns:a16="http://schemas.microsoft.com/office/drawing/2014/main" id="{7DAD98A3-23CF-4995-8091-C52269749FDC}"/>
              </a:ext>
            </a:extLst>
          </p:cNvPr>
          <p:cNvGrpSpPr/>
          <p:nvPr/>
        </p:nvGrpSpPr>
        <p:grpSpPr>
          <a:xfrm>
            <a:off x="3593527" y="2533061"/>
            <a:ext cx="965975" cy="965975"/>
            <a:chOff x="3313739" y="2271697"/>
            <a:chExt cx="1316984" cy="1316984"/>
          </a:xfrm>
        </p:grpSpPr>
        <p:sp>
          <p:nvSpPr>
            <p:cNvPr id="23" name="Rectangle 22">
              <a:extLst>
                <a:ext uri="{FF2B5EF4-FFF2-40B4-BE49-F238E27FC236}">
                  <a16:creationId xmlns:a16="http://schemas.microsoft.com/office/drawing/2014/main" id="{F2D0752B-5953-4B41-B70B-FDF9F2AC8C37}"/>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10</a:t>
              </a:r>
            </a:p>
          </p:txBody>
        </p:sp>
        <p:sp>
          <p:nvSpPr>
            <p:cNvPr id="24" name="Rectangle 23">
              <a:extLst>
                <a:ext uri="{FF2B5EF4-FFF2-40B4-BE49-F238E27FC236}">
                  <a16:creationId xmlns:a16="http://schemas.microsoft.com/office/drawing/2014/main" id="{C6EF02D5-817E-4AFA-B142-9619531B5B71}"/>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 name="Rectangle 24">
              <a:extLst>
                <a:ext uri="{FF2B5EF4-FFF2-40B4-BE49-F238E27FC236}">
                  <a16:creationId xmlns:a16="http://schemas.microsoft.com/office/drawing/2014/main" id="{A8347F10-0E20-4B17-935F-9D39DCD7CEEC}"/>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 name="Rectangle 25">
              <a:extLst>
                <a:ext uri="{FF2B5EF4-FFF2-40B4-BE49-F238E27FC236}">
                  <a16:creationId xmlns:a16="http://schemas.microsoft.com/office/drawing/2014/main" id="{9CBFD1EF-E125-4F4B-AEEB-D705C275A3A5}"/>
                </a:ext>
              </a:extLst>
            </p:cNvPr>
            <p:cNvSpPr/>
            <p:nvPr/>
          </p:nvSpPr>
          <p:spPr>
            <a:xfrm>
              <a:off x="4226520"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 name="Rectangle 26">
              <a:extLst>
                <a:ext uri="{FF2B5EF4-FFF2-40B4-BE49-F238E27FC236}">
                  <a16:creationId xmlns:a16="http://schemas.microsoft.com/office/drawing/2014/main" id="{F3957F29-9ED4-40B3-BE29-FE4FAB795E31}"/>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28" name="Group 27">
            <a:extLst>
              <a:ext uri="{FF2B5EF4-FFF2-40B4-BE49-F238E27FC236}">
                <a16:creationId xmlns:a16="http://schemas.microsoft.com/office/drawing/2014/main" id="{9AAB35B1-F930-4102-8412-636F48D515EE}"/>
              </a:ext>
            </a:extLst>
          </p:cNvPr>
          <p:cNvGrpSpPr/>
          <p:nvPr/>
        </p:nvGrpSpPr>
        <p:grpSpPr>
          <a:xfrm>
            <a:off x="3589629" y="3789281"/>
            <a:ext cx="969870" cy="969870"/>
            <a:chOff x="3313739" y="2271697"/>
            <a:chExt cx="1316984" cy="1316984"/>
          </a:xfrm>
        </p:grpSpPr>
        <p:sp>
          <p:nvSpPr>
            <p:cNvPr id="29" name="Rectangle 28">
              <a:extLst>
                <a:ext uri="{FF2B5EF4-FFF2-40B4-BE49-F238E27FC236}">
                  <a16:creationId xmlns:a16="http://schemas.microsoft.com/office/drawing/2014/main" id="{81463C4D-7D3A-4A2C-9B09-02C801C8F518}"/>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6</a:t>
              </a:r>
            </a:p>
          </p:txBody>
        </p:sp>
        <p:sp>
          <p:nvSpPr>
            <p:cNvPr id="30" name="Rectangle 29">
              <a:extLst>
                <a:ext uri="{FF2B5EF4-FFF2-40B4-BE49-F238E27FC236}">
                  <a16:creationId xmlns:a16="http://schemas.microsoft.com/office/drawing/2014/main" id="{54B9C3C5-7F95-411A-9ECF-C4B47D481E9E}"/>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Rectangle 30">
              <a:extLst>
                <a:ext uri="{FF2B5EF4-FFF2-40B4-BE49-F238E27FC236}">
                  <a16:creationId xmlns:a16="http://schemas.microsoft.com/office/drawing/2014/main" id="{AAC7D68C-B8CF-46E1-9D1D-673125077324}"/>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 name="Rectangle 31">
              <a:extLst>
                <a:ext uri="{FF2B5EF4-FFF2-40B4-BE49-F238E27FC236}">
                  <a16:creationId xmlns:a16="http://schemas.microsoft.com/office/drawing/2014/main" id="{0D306D7C-1329-4FF9-B3B7-E1A165E179D0}"/>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 name="Rectangle 32">
              <a:extLst>
                <a:ext uri="{FF2B5EF4-FFF2-40B4-BE49-F238E27FC236}">
                  <a16:creationId xmlns:a16="http://schemas.microsoft.com/office/drawing/2014/main" id="{2280EFDB-5FF0-4502-9D6A-300C4E05DEDC}"/>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34" name="Straight Connector 33">
            <a:extLst>
              <a:ext uri="{FF2B5EF4-FFF2-40B4-BE49-F238E27FC236}">
                <a16:creationId xmlns:a16="http://schemas.microsoft.com/office/drawing/2014/main" id="{01F261D1-B501-43A5-A5B5-5C1990583C89}"/>
              </a:ext>
            </a:extLst>
          </p:cNvPr>
          <p:cNvCxnSpPr>
            <a:cxnSpLocks/>
          </p:cNvCxnSpPr>
          <p:nvPr/>
        </p:nvCxnSpPr>
        <p:spPr>
          <a:xfrm>
            <a:off x="2953331" y="3023239"/>
            <a:ext cx="664145" cy="173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A8522E98-E8A0-4563-9D46-A1E5DF568928}"/>
              </a:ext>
            </a:extLst>
          </p:cNvPr>
          <p:cNvSpPr/>
          <p:nvPr/>
        </p:nvSpPr>
        <p:spPr>
          <a:xfrm>
            <a:off x="5183039" y="2858640"/>
            <a:ext cx="314019" cy="31401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5</a:t>
            </a:r>
          </a:p>
        </p:txBody>
      </p:sp>
      <p:sp>
        <p:nvSpPr>
          <p:cNvPr id="36" name="Oval 35">
            <a:extLst>
              <a:ext uri="{FF2B5EF4-FFF2-40B4-BE49-F238E27FC236}">
                <a16:creationId xmlns:a16="http://schemas.microsoft.com/office/drawing/2014/main" id="{731F217C-E443-45E0-9C3B-2D10551F7CCC}"/>
              </a:ext>
            </a:extLst>
          </p:cNvPr>
          <p:cNvSpPr/>
          <p:nvPr/>
        </p:nvSpPr>
        <p:spPr>
          <a:xfrm>
            <a:off x="3908042" y="5004948"/>
            <a:ext cx="306685" cy="3066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9</a:t>
            </a:r>
          </a:p>
        </p:txBody>
      </p:sp>
      <p:sp>
        <p:nvSpPr>
          <p:cNvPr id="37" name="Oval 36">
            <a:extLst>
              <a:ext uri="{FF2B5EF4-FFF2-40B4-BE49-F238E27FC236}">
                <a16:creationId xmlns:a16="http://schemas.microsoft.com/office/drawing/2014/main" id="{5BB8FFEC-AE4B-44C4-84CA-05D5A010DDC6}"/>
              </a:ext>
            </a:extLst>
          </p:cNvPr>
          <p:cNvSpPr/>
          <p:nvPr/>
        </p:nvSpPr>
        <p:spPr>
          <a:xfrm>
            <a:off x="2290755" y="1930356"/>
            <a:ext cx="314581" cy="314581"/>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6</a:t>
            </a:r>
          </a:p>
        </p:txBody>
      </p:sp>
      <p:grpSp>
        <p:nvGrpSpPr>
          <p:cNvPr id="38" name="Group 37">
            <a:extLst>
              <a:ext uri="{FF2B5EF4-FFF2-40B4-BE49-F238E27FC236}">
                <a16:creationId xmlns:a16="http://schemas.microsoft.com/office/drawing/2014/main" id="{D4A19079-8F0E-4CF6-8733-DB3D912AD168}"/>
              </a:ext>
            </a:extLst>
          </p:cNvPr>
          <p:cNvGrpSpPr/>
          <p:nvPr/>
        </p:nvGrpSpPr>
        <p:grpSpPr>
          <a:xfrm>
            <a:off x="951470" y="4034726"/>
            <a:ext cx="470001" cy="400110"/>
            <a:chOff x="7594106" y="5750087"/>
            <a:chExt cx="470001" cy="400110"/>
          </a:xfrm>
        </p:grpSpPr>
        <p:sp>
          <p:nvSpPr>
            <p:cNvPr id="39" name="Oval 38">
              <a:extLst>
                <a:ext uri="{FF2B5EF4-FFF2-40B4-BE49-F238E27FC236}">
                  <a16:creationId xmlns:a16="http://schemas.microsoft.com/office/drawing/2014/main" id="{8BAB5083-327E-46C1-98A8-007FD0D83893}"/>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40" name="Rectangle 39">
              <a:extLst>
                <a:ext uri="{FF2B5EF4-FFF2-40B4-BE49-F238E27FC236}">
                  <a16:creationId xmlns:a16="http://schemas.microsoft.com/office/drawing/2014/main" id="{55F3D5A6-E57B-447C-804F-379DD656A5A3}"/>
                </a:ext>
              </a:extLst>
            </p:cNvPr>
            <p:cNvSpPr/>
            <p:nvPr/>
          </p:nvSpPr>
          <p:spPr>
            <a:xfrm>
              <a:off x="7594106" y="5750087"/>
              <a:ext cx="470001"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10</a:t>
              </a:r>
            </a:p>
          </p:txBody>
        </p:sp>
      </p:grpSp>
      <p:grpSp>
        <p:nvGrpSpPr>
          <p:cNvPr id="41" name="Group 40">
            <a:extLst>
              <a:ext uri="{FF2B5EF4-FFF2-40B4-BE49-F238E27FC236}">
                <a16:creationId xmlns:a16="http://schemas.microsoft.com/office/drawing/2014/main" id="{D5AFA243-5196-42D2-94F5-7B7EECF936D3}"/>
              </a:ext>
            </a:extLst>
          </p:cNvPr>
          <p:cNvGrpSpPr/>
          <p:nvPr/>
        </p:nvGrpSpPr>
        <p:grpSpPr>
          <a:xfrm>
            <a:off x="2775373" y="3099795"/>
            <a:ext cx="1095173" cy="1109659"/>
            <a:chOff x="3358483" y="3831696"/>
            <a:chExt cx="1095173" cy="1109659"/>
          </a:xfrm>
        </p:grpSpPr>
        <p:grpSp>
          <p:nvGrpSpPr>
            <p:cNvPr id="42" name="Group 41">
              <a:extLst>
                <a:ext uri="{FF2B5EF4-FFF2-40B4-BE49-F238E27FC236}">
                  <a16:creationId xmlns:a16="http://schemas.microsoft.com/office/drawing/2014/main" id="{09899B33-D6A6-495F-BE6C-53F50B2EBDB3}"/>
                </a:ext>
              </a:extLst>
            </p:cNvPr>
            <p:cNvGrpSpPr/>
            <p:nvPr/>
          </p:nvGrpSpPr>
          <p:grpSpPr>
            <a:xfrm>
              <a:off x="3378924" y="3831696"/>
              <a:ext cx="1065485" cy="1109659"/>
              <a:chOff x="4316649" y="1697283"/>
              <a:chExt cx="2037523" cy="2121997"/>
            </a:xfrm>
          </p:grpSpPr>
          <p:sp>
            <p:nvSpPr>
              <p:cNvPr id="44" name="Arrow: Curved Down 43">
                <a:extLst>
                  <a:ext uri="{FF2B5EF4-FFF2-40B4-BE49-F238E27FC236}">
                    <a16:creationId xmlns:a16="http://schemas.microsoft.com/office/drawing/2014/main" id="{33F6FED0-4D8F-4B71-9E9F-FDAD1E855AF6}"/>
                  </a:ext>
                </a:extLst>
              </p:cNvPr>
              <p:cNvSpPr/>
              <p:nvPr/>
            </p:nvSpPr>
            <p:spPr>
              <a:xfrm rot="329651" flipH="1">
                <a:off x="4815062" y="1697283"/>
                <a:ext cx="993049" cy="367969"/>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5" name="Arrow: Curved Down 44">
                <a:extLst>
                  <a:ext uri="{FF2B5EF4-FFF2-40B4-BE49-F238E27FC236}">
                    <a16:creationId xmlns:a16="http://schemas.microsoft.com/office/drawing/2014/main" id="{40631979-4356-460D-991C-98B3E4324522}"/>
                  </a:ext>
                </a:extLst>
              </p:cNvPr>
              <p:cNvSpPr/>
              <p:nvPr/>
            </p:nvSpPr>
            <p:spPr>
              <a:xfrm rot="16200000" flipH="1">
                <a:off x="4005334" y="2521118"/>
                <a:ext cx="990600" cy="367969"/>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6" name="Arrow: Curved Down 45">
                <a:extLst>
                  <a:ext uri="{FF2B5EF4-FFF2-40B4-BE49-F238E27FC236}">
                    <a16:creationId xmlns:a16="http://schemas.microsoft.com/office/drawing/2014/main" id="{B6F68E69-9B23-4DCB-8F6E-0E6AC8CEC21A}"/>
                  </a:ext>
                </a:extLst>
              </p:cNvPr>
              <p:cNvSpPr/>
              <p:nvPr/>
            </p:nvSpPr>
            <p:spPr>
              <a:xfrm rot="11279851" flipH="1">
                <a:off x="4855743" y="3413597"/>
                <a:ext cx="962334" cy="405683"/>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7" name="Arrow: Curved Down 46">
                <a:extLst>
                  <a:ext uri="{FF2B5EF4-FFF2-40B4-BE49-F238E27FC236}">
                    <a16:creationId xmlns:a16="http://schemas.microsoft.com/office/drawing/2014/main" id="{44795AC4-EB85-474B-84FE-7B68F17A445C}"/>
                  </a:ext>
                </a:extLst>
              </p:cNvPr>
              <p:cNvSpPr/>
              <p:nvPr/>
            </p:nvSpPr>
            <p:spPr>
              <a:xfrm rot="5552345" flipH="1">
                <a:off x="5629433" y="2468657"/>
                <a:ext cx="1012224" cy="437255"/>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43" name="Rectangle 42">
              <a:extLst>
                <a:ext uri="{FF2B5EF4-FFF2-40B4-BE49-F238E27FC236}">
                  <a16:creationId xmlns:a16="http://schemas.microsoft.com/office/drawing/2014/main" id="{00F9DAC3-3F74-4046-84F0-5B78ABE20015}"/>
                </a:ext>
              </a:extLst>
            </p:cNvPr>
            <p:cNvSpPr/>
            <p:nvPr/>
          </p:nvSpPr>
          <p:spPr>
            <a:xfrm>
              <a:off x="3358483" y="4158733"/>
              <a:ext cx="1095173"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ln w="0"/>
                  <a:solidFill>
                    <a:srgbClr val="FF0000"/>
                  </a:solidFill>
                  <a:effectLst>
                    <a:outerShdw blurRad="38100" dist="19050" dir="2700000" algn="tl" rotWithShape="0">
                      <a:schemeClr val="dk1">
                        <a:alpha val="40000"/>
                      </a:schemeClr>
                    </a:outerShdw>
                  </a:effectLst>
                </a:rPr>
                <a:t>Deadlock</a:t>
              </a:r>
            </a:p>
          </p:txBody>
        </p:sp>
      </p:grpSp>
      <p:cxnSp>
        <p:nvCxnSpPr>
          <p:cNvPr id="49" name="Straight Connector 48">
            <a:extLst>
              <a:ext uri="{FF2B5EF4-FFF2-40B4-BE49-F238E27FC236}">
                <a16:creationId xmlns:a16="http://schemas.microsoft.com/office/drawing/2014/main" id="{096DB841-590C-407F-A803-91ED33C97D6A}"/>
              </a:ext>
            </a:extLst>
          </p:cNvPr>
          <p:cNvCxnSpPr>
            <a:cxnSpLocks/>
          </p:cNvCxnSpPr>
          <p:nvPr/>
        </p:nvCxnSpPr>
        <p:spPr>
          <a:xfrm>
            <a:off x="4562242" y="4278226"/>
            <a:ext cx="4558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8F68FE-2703-4CB5-8A41-8FCF09D4793A}"/>
              </a:ext>
            </a:extLst>
          </p:cNvPr>
          <p:cNvCxnSpPr>
            <a:cxnSpLocks/>
          </p:cNvCxnSpPr>
          <p:nvPr/>
        </p:nvCxnSpPr>
        <p:spPr>
          <a:xfrm>
            <a:off x="1525144" y="3019943"/>
            <a:ext cx="4648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E79F88D-E6FD-4C14-899E-DEB1607DB594}"/>
              </a:ext>
            </a:extLst>
          </p:cNvPr>
          <p:cNvCxnSpPr>
            <a:cxnSpLocks/>
          </p:cNvCxnSpPr>
          <p:nvPr/>
        </p:nvCxnSpPr>
        <p:spPr>
          <a:xfrm>
            <a:off x="2989525" y="2775088"/>
            <a:ext cx="527124" cy="0"/>
          </a:xfrm>
          <a:prstGeom prst="straightConnector1">
            <a:avLst/>
          </a:prstGeom>
          <a:ln w="76200">
            <a:solidFill>
              <a:schemeClr val="accent4">
                <a:lumMod val="75000"/>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38545B2-DC04-4B9B-91C7-A366CC6F61F0}"/>
              </a:ext>
            </a:extLst>
          </p:cNvPr>
          <p:cNvCxnSpPr>
            <a:cxnSpLocks/>
          </p:cNvCxnSpPr>
          <p:nvPr/>
        </p:nvCxnSpPr>
        <p:spPr>
          <a:xfrm>
            <a:off x="4343887" y="3442062"/>
            <a:ext cx="0" cy="430306"/>
          </a:xfrm>
          <a:prstGeom prst="straightConnector1">
            <a:avLst/>
          </a:prstGeom>
          <a:ln w="76200">
            <a:solidFill>
              <a:schemeClr val="accent4">
                <a:lumMod val="75000"/>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2312443-E3AC-443F-8E53-07E126F4F13E}"/>
              </a:ext>
            </a:extLst>
          </p:cNvPr>
          <p:cNvCxnSpPr>
            <a:cxnSpLocks/>
          </p:cNvCxnSpPr>
          <p:nvPr/>
        </p:nvCxnSpPr>
        <p:spPr>
          <a:xfrm flipV="1">
            <a:off x="2215665" y="3430205"/>
            <a:ext cx="0" cy="442856"/>
          </a:xfrm>
          <a:prstGeom prst="straightConnector1">
            <a:avLst/>
          </a:prstGeom>
          <a:ln w="76200">
            <a:solidFill>
              <a:schemeClr val="accent4">
                <a:lumMod val="75000"/>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1827018-1100-4E11-825B-4ECBAC50B450}"/>
              </a:ext>
            </a:extLst>
          </p:cNvPr>
          <p:cNvCxnSpPr>
            <a:cxnSpLocks/>
          </p:cNvCxnSpPr>
          <p:nvPr/>
        </p:nvCxnSpPr>
        <p:spPr>
          <a:xfrm flipH="1">
            <a:off x="2988796" y="4489547"/>
            <a:ext cx="528917" cy="0"/>
          </a:xfrm>
          <a:prstGeom prst="straightConnector1">
            <a:avLst/>
          </a:prstGeom>
          <a:ln w="76200">
            <a:solidFill>
              <a:schemeClr val="accent4">
                <a:lumMod val="75000"/>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AF53B4CB-FE28-43F0-AF96-0E0A124D999C}"/>
              </a:ext>
            </a:extLst>
          </p:cNvPr>
          <p:cNvGrpSpPr/>
          <p:nvPr/>
        </p:nvGrpSpPr>
        <p:grpSpPr>
          <a:xfrm>
            <a:off x="4758305" y="5129309"/>
            <a:ext cx="2312466" cy="943630"/>
            <a:chOff x="827415" y="4753583"/>
            <a:chExt cx="2312466" cy="943630"/>
          </a:xfrm>
        </p:grpSpPr>
        <p:sp>
          <p:nvSpPr>
            <p:cNvPr id="57" name="Oval 56">
              <a:extLst>
                <a:ext uri="{FF2B5EF4-FFF2-40B4-BE49-F238E27FC236}">
                  <a16:creationId xmlns:a16="http://schemas.microsoft.com/office/drawing/2014/main" id="{1D823FC9-EB77-427F-8A7C-5378972482C1}"/>
                </a:ext>
              </a:extLst>
            </p:cNvPr>
            <p:cNvSpPr/>
            <p:nvPr/>
          </p:nvSpPr>
          <p:spPr>
            <a:xfrm>
              <a:off x="827415" y="5258366"/>
              <a:ext cx="474559" cy="438847"/>
            </a:xfrm>
            <a:prstGeom prst="ellipse">
              <a:avLst/>
            </a:prstGeom>
            <a:solidFill>
              <a:schemeClr val="accent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t>5</a:t>
              </a:r>
              <a:endParaRPr lang="en-US" sz="3200" b="1" dirty="0"/>
            </a:p>
          </p:txBody>
        </p:sp>
        <p:sp>
          <p:nvSpPr>
            <p:cNvPr id="58" name="Callout: Line 57">
              <a:extLst>
                <a:ext uri="{FF2B5EF4-FFF2-40B4-BE49-F238E27FC236}">
                  <a16:creationId xmlns:a16="http://schemas.microsoft.com/office/drawing/2014/main" id="{22ED73DC-D062-48A0-868E-DCF98BAF3D62}"/>
                </a:ext>
              </a:extLst>
            </p:cNvPr>
            <p:cNvSpPr/>
            <p:nvPr/>
          </p:nvSpPr>
          <p:spPr>
            <a:xfrm>
              <a:off x="1747792" y="4753583"/>
              <a:ext cx="1392089" cy="493059"/>
            </a:xfrm>
            <a:prstGeom prst="borderCallout1">
              <a:avLst>
                <a:gd name="adj1" fmla="val 36697"/>
                <a:gd name="adj2" fmla="val 849"/>
                <a:gd name="adj3" fmla="val 112500"/>
                <a:gd name="adj4" fmla="val -38333"/>
              </a:avLst>
            </a:prstGeom>
            <a:solidFill>
              <a:schemeClr val="accent1">
                <a:lumMod val="75000"/>
              </a:schemeClr>
            </a:solidFill>
            <a:ln w="635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Destination Router-5</a:t>
              </a:r>
            </a:p>
          </p:txBody>
        </p:sp>
      </p:grpSp>
      <p:cxnSp>
        <p:nvCxnSpPr>
          <p:cNvPr id="59" name="Straight Connector 58">
            <a:extLst>
              <a:ext uri="{FF2B5EF4-FFF2-40B4-BE49-F238E27FC236}">
                <a16:creationId xmlns:a16="http://schemas.microsoft.com/office/drawing/2014/main" id="{7539A596-87FC-4173-91BF-4818CAA05DE1}"/>
              </a:ext>
            </a:extLst>
          </p:cNvPr>
          <p:cNvCxnSpPr>
            <a:cxnSpLocks/>
          </p:cNvCxnSpPr>
          <p:nvPr/>
        </p:nvCxnSpPr>
        <p:spPr>
          <a:xfrm flipV="1">
            <a:off x="4054086" y="2216434"/>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1" name="Cloud 60">
            <a:extLst>
              <a:ext uri="{FF2B5EF4-FFF2-40B4-BE49-F238E27FC236}">
                <a16:creationId xmlns:a16="http://schemas.microsoft.com/office/drawing/2014/main" id="{1C02B2E5-0744-44CB-AB44-7B17B38511CA}"/>
              </a:ext>
            </a:extLst>
          </p:cNvPr>
          <p:cNvSpPr/>
          <p:nvPr/>
        </p:nvSpPr>
        <p:spPr>
          <a:xfrm rot="16703736">
            <a:off x="4499521" y="3120855"/>
            <a:ext cx="2115884" cy="1196199"/>
          </a:xfrm>
          <a:prstGeom prst="cloud">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Cloud 61">
            <a:extLst>
              <a:ext uri="{FF2B5EF4-FFF2-40B4-BE49-F238E27FC236}">
                <a16:creationId xmlns:a16="http://schemas.microsoft.com/office/drawing/2014/main" id="{97388BBF-FF9E-43F0-A05A-5AC11DFD6067}"/>
              </a:ext>
            </a:extLst>
          </p:cNvPr>
          <p:cNvSpPr/>
          <p:nvPr/>
        </p:nvSpPr>
        <p:spPr>
          <a:xfrm rot="16507793">
            <a:off x="-118248" y="3031838"/>
            <a:ext cx="2235152" cy="1339073"/>
          </a:xfrm>
          <a:prstGeom prst="cloud">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Cloud 63">
            <a:extLst>
              <a:ext uri="{FF2B5EF4-FFF2-40B4-BE49-F238E27FC236}">
                <a16:creationId xmlns:a16="http://schemas.microsoft.com/office/drawing/2014/main" id="{D0464411-D3E4-451C-96A4-BC2FD7319E17}"/>
              </a:ext>
            </a:extLst>
          </p:cNvPr>
          <p:cNvSpPr/>
          <p:nvPr/>
        </p:nvSpPr>
        <p:spPr>
          <a:xfrm>
            <a:off x="2077498" y="1226093"/>
            <a:ext cx="2368292" cy="1206752"/>
          </a:xfrm>
          <a:prstGeom prst="cloud">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39508D5D-B8E2-4927-ADCD-A2A564D8BD11}"/>
              </a:ext>
            </a:extLst>
          </p:cNvPr>
          <p:cNvSpPr/>
          <p:nvPr/>
        </p:nvSpPr>
        <p:spPr>
          <a:xfrm>
            <a:off x="2557446" y="1562584"/>
            <a:ext cx="1503938" cy="400110"/>
          </a:xfrm>
          <a:prstGeom prst="rect">
            <a:avLst/>
          </a:prstGeom>
          <a:noFill/>
          <a:ln>
            <a:no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Network</a:t>
            </a:r>
          </a:p>
        </p:txBody>
      </p:sp>
      <p:sp>
        <p:nvSpPr>
          <p:cNvPr id="68" name="Rectangle 67">
            <a:extLst>
              <a:ext uri="{FF2B5EF4-FFF2-40B4-BE49-F238E27FC236}">
                <a16:creationId xmlns:a16="http://schemas.microsoft.com/office/drawing/2014/main" id="{E9296113-A440-4323-B583-8CBF68E0D75A}"/>
              </a:ext>
            </a:extLst>
          </p:cNvPr>
          <p:cNvSpPr/>
          <p:nvPr/>
        </p:nvSpPr>
        <p:spPr>
          <a:xfrm rot="16200000">
            <a:off x="195461" y="3443022"/>
            <a:ext cx="1503938" cy="400110"/>
          </a:xfrm>
          <a:prstGeom prst="rect">
            <a:avLst/>
          </a:prstGeom>
          <a:noFill/>
          <a:ln>
            <a:no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Network</a:t>
            </a:r>
          </a:p>
        </p:txBody>
      </p:sp>
      <p:sp>
        <p:nvSpPr>
          <p:cNvPr id="69" name="Rectangle 68">
            <a:extLst>
              <a:ext uri="{FF2B5EF4-FFF2-40B4-BE49-F238E27FC236}">
                <a16:creationId xmlns:a16="http://schemas.microsoft.com/office/drawing/2014/main" id="{AACF06C7-EA41-4CAF-8EEB-ADD8CA056406}"/>
              </a:ext>
            </a:extLst>
          </p:cNvPr>
          <p:cNvSpPr/>
          <p:nvPr/>
        </p:nvSpPr>
        <p:spPr>
          <a:xfrm rot="16200000">
            <a:off x="4733361" y="3465847"/>
            <a:ext cx="1503938" cy="400110"/>
          </a:xfrm>
          <a:prstGeom prst="rect">
            <a:avLst/>
          </a:prstGeom>
          <a:noFill/>
          <a:ln>
            <a:no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Network</a:t>
            </a:r>
          </a:p>
        </p:txBody>
      </p:sp>
      <p:sp>
        <p:nvSpPr>
          <p:cNvPr id="63" name="Cloud 62">
            <a:extLst>
              <a:ext uri="{FF2B5EF4-FFF2-40B4-BE49-F238E27FC236}">
                <a16:creationId xmlns:a16="http://schemas.microsoft.com/office/drawing/2014/main" id="{0EF5E329-3763-4107-98B8-A955E4400E36}"/>
              </a:ext>
            </a:extLst>
          </p:cNvPr>
          <p:cNvSpPr/>
          <p:nvPr/>
        </p:nvSpPr>
        <p:spPr>
          <a:xfrm rot="158227">
            <a:off x="2048424" y="4901868"/>
            <a:ext cx="2418968" cy="1240898"/>
          </a:xfrm>
          <a:prstGeom prst="cloud">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68268858-68B5-45C0-BBE9-D42E54D26FF9}"/>
              </a:ext>
            </a:extLst>
          </p:cNvPr>
          <p:cNvSpPr/>
          <p:nvPr/>
        </p:nvSpPr>
        <p:spPr>
          <a:xfrm>
            <a:off x="2462054" y="5294832"/>
            <a:ext cx="1503938" cy="400110"/>
          </a:xfrm>
          <a:prstGeom prst="rect">
            <a:avLst/>
          </a:prstGeom>
          <a:noFill/>
          <a:ln>
            <a:no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Network</a:t>
            </a:r>
          </a:p>
        </p:txBody>
      </p:sp>
      <p:sp>
        <p:nvSpPr>
          <p:cNvPr id="71" name="Footer Placeholder 3">
            <a:extLst>
              <a:ext uri="{FF2B5EF4-FFF2-40B4-BE49-F238E27FC236}">
                <a16:creationId xmlns:a16="http://schemas.microsoft.com/office/drawing/2014/main" id="{F2A7C5F1-A087-4368-9DD2-028A734787E9}"/>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
        <p:nvSpPr>
          <p:cNvPr id="70" name="Content Placeholder 2">
            <a:extLst>
              <a:ext uri="{FF2B5EF4-FFF2-40B4-BE49-F238E27FC236}">
                <a16:creationId xmlns:a16="http://schemas.microsoft.com/office/drawing/2014/main" id="{A9AC8C4E-F3E9-1F47-9ADC-11893E94688E}"/>
              </a:ext>
            </a:extLst>
          </p:cNvPr>
          <p:cNvSpPr>
            <a:spLocks noGrp="1"/>
          </p:cNvSpPr>
          <p:nvPr>
            <p:ph idx="1"/>
          </p:nvPr>
        </p:nvSpPr>
        <p:spPr>
          <a:xfrm>
            <a:off x="7359807" y="1114425"/>
            <a:ext cx="4084817" cy="5203248"/>
          </a:xfrm>
        </p:spPr>
        <p:txBody>
          <a:bodyPr>
            <a:normAutofit fontScale="85000" lnSpcReduction="20000"/>
          </a:bodyPr>
          <a:lstStyle/>
          <a:p>
            <a:endParaRPr lang="en-US" dirty="0"/>
          </a:p>
          <a:p>
            <a:r>
              <a:rPr lang="en-US" dirty="0"/>
              <a:t>Deadlock: Cyclic dependence between packets</a:t>
            </a:r>
          </a:p>
          <a:p>
            <a:endParaRPr lang="en-US" dirty="0"/>
          </a:p>
          <a:p>
            <a:r>
              <a:rPr lang="en-US" dirty="0"/>
              <a:t>Renders the forward progress of packets impossible</a:t>
            </a:r>
          </a:p>
          <a:p>
            <a:endParaRPr lang="en-US" dirty="0"/>
          </a:p>
          <a:p>
            <a:r>
              <a:rPr lang="en-US" dirty="0"/>
              <a:t>Correctness problem, can cause system failure</a:t>
            </a:r>
          </a:p>
        </p:txBody>
      </p:sp>
    </p:spTree>
    <p:extLst>
      <p:ext uri="{BB962C8B-B14F-4D97-AF65-F5344CB8AC3E}">
        <p14:creationId xmlns:p14="http://schemas.microsoft.com/office/powerpoint/2010/main" val="244378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2.59259E-6 L -0.08034 -0.00278 " pathEditMode="relative" rAng="0" ptsTypes="AA">
                                      <p:cBhvr>
                                        <p:cTn id="6" dur="2000" fill="hold"/>
                                        <p:tgtEl>
                                          <p:spTgt spid="35"/>
                                        </p:tgtEl>
                                        <p:attrNameLst>
                                          <p:attrName>ppt_x</p:attrName>
                                          <p:attrName>ppt_y</p:attrName>
                                        </p:attrNameLst>
                                      </p:cBhvr>
                                      <p:rCtr x="-4023" y="-139"/>
                                    </p:animMotion>
                                  </p:childTnLst>
                                </p:cTn>
                              </p:par>
                              <p:par>
                                <p:cTn id="7" presetID="42" presetClass="path" presetSubtype="0" accel="50000" decel="50000" fill="hold" grpId="0" nodeType="withEffect">
                                  <p:stCondLst>
                                    <p:cond delay="0"/>
                                  </p:stCondLst>
                                  <p:childTnLst>
                                    <p:animMotion origin="layout" path="M 1.875E-6 -7.40741E-7 L -0.00013 0.08426 " pathEditMode="relative" rAng="0" ptsTypes="AA">
                                      <p:cBhvr>
                                        <p:cTn id="8" dur="2000" fill="hold"/>
                                        <p:tgtEl>
                                          <p:spTgt spid="37"/>
                                        </p:tgtEl>
                                        <p:attrNameLst>
                                          <p:attrName>ppt_x</p:attrName>
                                          <p:attrName>ppt_y</p:attrName>
                                        </p:attrNameLst>
                                      </p:cBhvr>
                                      <p:rCtr x="-13" y="4213"/>
                                    </p:animMotion>
                                  </p:childTnLst>
                                </p:cTn>
                              </p:par>
                              <p:par>
                                <p:cTn id="9" presetID="42" presetClass="path" presetSubtype="0" accel="50000" decel="50000" fill="hold" nodeType="withEffect">
                                  <p:stCondLst>
                                    <p:cond delay="0"/>
                                  </p:stCondLst>
                                  <p:childTnLst>
                                    <p:animMotion origin="layout" path="M -2.5E-6 4.81481E-6 L 0.07917 -0.00024 " pathEditMode="relative" rAng="0" ptsTypes="AA">
                                      <p:cBhvr>
                                        <p:cTn id="10" dur="2000" fill="hold"/>
                                        <p:tgtEl>
                                          <p:spTgt spid="38"/>
                                        </p:tgtEl>
                                        <p:attrNameLst>
                                          <p:attrName>ppt_x</p:attrName>
                                          <p:attrName>ppt_y</p:attrName>
                                        </p:attrNameLst>
                                      </p:cBhvr>
                                      <p:rCtr x="3958" y="-23"/>
                                    </p:animMotion>
                                  </p:childTnLst>
                                </p:cTn>
                              </p:par>
                              <p:par>
                                <p:cTn id="11" presetID="42" presetClass="path" presetSubtype="0" accel="50000" decel="50000" fill="hold" grpId="0" nodeType="withEffect">
                                  <p:stCondLst>
                                    <p:cond delay="0"/>
                                  </p:stCondLst>
                                  <p:childTnLst>
                                    <p:animMotion origin="layout" path="M 2.08333E-7 4.07407E-6 L 2.08333E-7 -0.08403 " pathEditMode="relative" rAng="0" ptsTypes="AA">
                                      <p:cBhvr>
                                        <p:cTn id="12" dur="2000" fill="hold"/>
                                        <p:tgtEl>
                                          <p:spTgt spid="36"/>
                                        </p:tgtEl>
                                        <p:attrNameLst>
                                          <p:attrName>ppt_x</p:attrName>
                                          <p:attrName>ppt_y</p:attrName>
                                        </p:attrNameLst>
                                      </p:cBhvr>
                                      <p:rCtr x="0" y="-4213"/>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1" nodeType="clickEffect">
                                  <p:stCondLst>
                                    <p:cond delay="0"/>
                                  </p:stCondLst>
                                  <p:childTnLst>
                                    <p:animMotion origin="layout" path="M -0.00039 -0.08426 L -0.00039 -0.26366 " pathEditMode="relative" ptsTypes="AA">
                                      <p:cBhvr>
                                        <p:cTn id="21" dur="2000" fill="hold"/>
                                        <p:tgtEl>
                                          <p:spTgt spid="36"/>
                                        </p:tgtEl>
                                        <p:attrNameLst>
                                          <p:attrName>ppt_x</p:attrName>
                                          <p:attrName>ppt_y</p:attrName>
                                        </p:attrNameLst>
                                      </p:cBhvr>
                                    </p:animMotion>
                                  </p:childTnLst>
                                </p:cTn>
                              </p:par>
                              <p:par>
                                <p:cTn id="22" presetID="0" presetClass="path" presetSubtype="0" accel="50000" decel="50000" fill="hold" grpId="1" nodeType="withEffect">
                                  <p:stCondLst>
                                    <p:cond delay="0"/>
                                  </p:stCondLst>
                                  <p:childTnLst>
                                    <p:animMotion origin="layout" path="M -0.07617 -0.00301 L -0.2112 -0.00834 " pathEditMode="relative" rAng="0" ptsTypes="AA">
                                      <p:cBhvr>
                                        <p:cTn id="23" dur="2000" fill="hold"/>
                                        <p:tgtEl>
                                          <p:spTgt spid="35"/>
                                        </p:tgtEl>
                                        <p:attrNameLst>
                                          <p:attrName>ppt_x</p:attrName>
                                          <p:attrName>ppt_y</p:attrName>
                                        </p:attrNameLst>
                                      </p:cBhvr>
                                      <p:rCtr x="-6758" y="-278"/>
                                    </p:animMotion>
                                  </p:childTnLst>
                                </p:cTn>
                              </p:par>
                              <p:par>
                                <p:cTn id="24" presetID="0" presetClass="path" presetSubtype="0" accel="50000" decel="50000" fill="hold" grpId="1" nodeType="withEffect">
                                  <p:stCondLst>
                                    <p:cond delay="0"/>
                                  </p:stCondLst>
                                  <p:childTnLst>
                                    <p:animMotion origin="layout" path="M -0.00104 0.08796 L -0.00104 0.27292 " pathEditMode="relative" ptsTypes="AA">
                                      <p:cBhvr>
                                        <p:cTn id="25" dur="2000" fill="hold"/>
                                        <p:tgtEl>
                                          <p:spTgt spid="37"/>
                                        </p:tgtEl>
                                        <p:attrNameLst>
                                          <p:attrName>ppt_x</p:attrName>
                                          <p:attrName>ppt_y</p:attrName>
                                        </p:attrNameLst>
                                      </p:cBhvr>
                                    </p:animMotion>
                                  </p:childTnLst>
                                </p:cTn>
                              </p:par>
                              <p:par>
                                <p:cTn id="26" presetID="0" presetClass="path" presetSubtype="0" accel="50000" decel="50000" fill="hold" nodeType="withEffect">
                                  <p:stCondLst>
                                    <p:cond delay="0"/>
                                  </p:stCondLst>
                                  <p:childTnLst>
                                    <p:animMotion origin="layout" path="M 0.07448 0.00046 L 0.21042 0.00046 " pathEditMode="relative" ptsTypes="AA">
                                      <p:cBhvr>
                                        <p:cTn id="27" dur="2000" fill="hold"/>
                                        <p:tgtEl>
                                          <p:spTgt spid="38"/>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par>
                                <p:cTn id="39" presetID="10"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0">
                                            <p:txEl>
                                              <p:pRg st="1" end="1"/>
                                            </p:txEl>
                                          </p:spTgt>
                                        </p:tgtEl>
                                        <p:attrNameLst>
                                          <p:attrName>style.visibility</p:attrName>
                                        </p:attrNameLst>
                                      </p:cBhvr>
                                      <p:to>
                                        <p:strVal val="visible"/>
                                      </p:to>
                                    </p:set>
                                    <p:animEffect transition="in" filter="fade">
                                      <p:cBhvr>
                                        <p:cTn id="51" dur="500"/>
                                        <p:tgtEl>
                                          <p:spTgt spid="70">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0">
                                            <p:txEl>
                                              <p:pRg st="3" end="3"/>
                                            </p:txEl>
                                          </p:spTgt>
                                        </p:tgtEl>
                                        <p:attrNameLst>
                                          <p:attrName>style.visibility</p:attrName>
                                        </p:attrNameLst>
                                      </p:cBhvr>
                                      <p:to>
                                        <p:strVal val="visible"/>
                                      </p:to>
                                    </p:set>
                                    <p:animEffect transition="in" filter="fade">
                                      <p:cBhvr>
                                        <p:cTn id="56" dur="500"/>
                                        <p:tgtEl>
                                          <p:spTgt spid="70">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0">
                                            <p:txEl>
                                              <p:pRg st="5" end="5"/>
                                            </p:txEl>
                                          </p:spTgt>
                                        </p:tgtEl>
                                        <p:attrNameLst>
                                          <p:attrName>style.visibility</p:attrName>
                                        </p:attrNameLst>
                                      </p:cBhvr>
                                      <p:to>
                                        <p:strVal val="visible"/>
                                      </p:to>
                                    </p:set>
                                    <p:animEffect transition="in" filter="fade">
                                      <p:cBhvr>
                                        <p:cTn id="61" dur="500"/>
                                        <p:tgtEl>
                                          <p:spTgt spid="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7" grpId="0" animBg="1"/>
      <p:bldP spid="37" grpId="1" animBg="1"/>
      <p:bldP spid="7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51B-5D02-4F09-9022-FC934DEE5E5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E56EF8C-491A-4771-9FFC-1EB84925B393}"/>
              </a:ext>
            </a:extLst>
          </p:cNvPr>
          <p:cNvSpPr>
            <a:spLocks noGrp="1"/>
          </p:cNvSpPr>
          <p:nvPr>
            <p:ph idx="1"/>
          </p:nvPr>
        </p:nvSpPr>
        <p:spPr>
          <a:xfrm>
            <a:off x="393107" y="1128939"/>
            <a:ext cx="10707879" cy="5460548"/>
          </a:xfrm>
        </p:spPr>
        <p:txBody>
          <a:bodyPr>
            <a:normAutofit fontScale="85000" lnSpcReduction="20000"/>
          </a:bodyPr>
          <a:lstStyle/>
          <a:p>
            <a:r>
              <a:rPr lang="en-US" dirty="0">
                <a:solidFill>
                  <a:schemeClr val="tx1"/>
                </a:solidFill>
              </a:rPr>
              <a:t>Background: Deadlocks</a:t>
            </a:r>
          </a:p>
          <a:p>
            <a:r>
              <a:rPr lang="en-US" dirty="0">
                <a:solidFill>
                  <a:schemeClr val="tx1"/>
                </a:solidFill>
              </a:rPr>
              <a:t>Current Solutions</a:t>
            </a:r>
          </a:p>
          <a:p>
            <a:r>
              <a:rPr lang="en-US" b="1" dirty="0">
                <a:solidFill>
                  <a:srgbClr val="C00000"/>
                </a:solidFill>
              </a:rPr>
              <a:t>DRAIN</a:t>
            </a:r>
          </a:p>
          <a:p>
            <a:pPr lvl="1"/>
            <a:r>
              <a:rPr lang="en-US" sz="3100" dirty="0">
                <a:solidFill>
                  <a:schemeClr val="tx1"/>
                </a:solidFill>
              </a:rPr>
              <a:t>Walk-through</a:t>
            </a:r>
          </a:p>
          <a:p>
            <a:pPr lvl="1"/>
            <a:r>
              <a:rPr lang="en-US" sz="3100" dirty="0">
                <a:solidFill>
                  <a:schemeClr val="tx1"/>
                </a:solidFill>
              </a:rPr>
              <a:t>Concept</a:t>
            </a:r>
          </a:p>
          <a:p>
            <a:pPr lvl="1"/>
            <a:r>
              <a:rPr lang="en-US" sz="3100" b="1" dirty="0">
                <a:solidFill>
                  <a:srgbClr val="C00000"/>
                </a:solidFill>
              </a:rPr>
              <a:t>Deadlock freedom proof</a:t>
            </a:r>
          </a:p>
          <a:p>
            <a:pPr lvl="1"/>
            <a:r>
              <a:rPr lang="en-US" sz="3200" dirty="0">
                <a:solidFill>
                  <a:schemeClr val="bg1">
                    <a:lumMod val="65000"/>
                  </a:schemeClr>
                </a:solidFill>
              </a:rPr>
              <a:t>Router </a:t>
            </a:r>
            <a:r>
              <a:rPr lang="en-US" sz="3200" dirty="0" err="1">
                <a:solidFill>
                  <a:schemeClr val="bg1">
                    <a:lumMod val="65000"/>
                  </a:schemeClr>
                </a:solidFill>
              </a:rPr>
              <a:t>microarch</a:t>
            </a:r>
            <a:endParaRPr lang="en-US" sz="3100" b="1" dirty="0">
              <a:solidFill>
                <a:srgbClr val="C00000"/>
              </a:solidFill>
            </a:endParaRPr>
          </a:p>
          <a:p>
            <a:r>
              <a:rPr lang="en-US" dirty="0">
                <a:solidFill>
                  <a:schemeClr val="bg1">
                    <a:lumMod val="65000"/>
                  </a:schemeClr>
                </a:solidFill>
              </a:rPr>
              <a:t>Evaluations</a:t>
            </a:r>
          </a:p>
          <a:p>
            <a:pPr lvl="1"/>
            <a:r>
              <a:rPr lang="en-US" sz="3000" dirty="0">
                <a:solidFill>
                  <a:schemeClr val="bg1">
                    <a:lumMod val="65000"/>
                  </a:schemeClr>
                </a:solidFill>
              </a:rPr>
              <a:t>Methodology</a:t>
            </a:r>
          </a:p>
          <a:p>
            <a:pPr lvl="1"/>
            <a:r>
              <a:rPr lang="en-US" sz="3000" dirty="0">
                <a:solidFill>
                  <a:schemeClr val="bg1">
                    <a:lumMod val="65000"/>
                  </a:schemeClr>
                </a:solidFill>
              </a:rPr>
              <a:t>Results</a:t>
            </a:r>
          </a:p>
          <a:p>
            <a:r>
              <a:rPr lang="en-US" dirty="0">
                <a:solidFill>
                  <a:schemeClr val="bg1">
                    <a:lumMod val="65000"/>
                  </a:schemeClr>
                </a:solidFill>
              </a:rPr>
              <a:t>Conclusion</a:t>
            </a:r>
          </a:p>
        </p:txBody>
      </p:sp>
      <p:sp>
        <p:nvSpPr>
          <p:cNvPr id="7" name="Slide Number Placeholder 6">
            <a:extLst>
              <a:ext uri="{FF2B5EF4-FFF2-40B4-BE49-F238E27FC236}">
                <a16:creationId xmlns:a16="http://schemas.microsoft.com/office/drawing/2014/main" id="{E97DC578-4547-4010-96EE-2A800A43DB67}"/>
              </a:ext>
            </a:extLst>
          </p:cNvPr>
          <p:cNvSpPr>
            <a:spLocks noGrp="1"/>
          </p:cNvSpPr>
          <p:nvPr>
            <p:ph type="sldNum" sz="quarter" idx="12"/>
          </p:nvPr>
        </p:nvSpPr>
        <p:spPr/>
        <p:txBody>
          <a:bodyPr/>
          <a:lstStyle/>
          <a:p>
            <a:fld id="{0D1D0697-F66A-EE4C-B4D3-9802540BCCA0}" type="slidenum">
              <a:rPr lang="en-US" smtClean="0"/>
              <a:t>20</a:t>
            </a:fld>
            <a:endParaRPr lang="en-US"/>
          </a:p>
        </p:txBody>
      </p:sp>
      <p:sp>
        <p:nvSpPr>
          <p:cNvPr id="6" name="Footer Placeholder 3">
            <a:extLst>
              <a:ext uri="{FF2B5EF4-FFF2-40B4-BE49-F238E27FC236}">
                <a16:creationId xmlns:a16="http://schemas.microsoft.com/office/drawing/2014/main" id="{9EC307D2-6DB1-48BD-BA3E-0D078504F71E}"/>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224646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00D12A-282A-4395-B333-E7C7EB8F7F4A}"/>
              </a:ext>
            </a:extLst>
          </p:cNvPr>
          <p:cNvSpPr>
            <a:spLocks noGrp="1"/>
          </p:cNvSpPr>
          <p:nvPr>
            <p:ph type="sldNum" sz="quarter" idx="12"/>
          </p:nvPr>
        </p:nvSpPr>
        <p:spPr/>
        <p:txBody>
          <a:bodyPr/>
          <a:lstStyle/>
          <a:p>
            <a:fld id="{AE678206-0642-9F48-9727-6B519CB285FA}" type="slidenum">
              <a:rPr lang="en-US" smtClean="0"/>
              <a:t>21</a:t>
            </a:fld>
            <a:endParaRPr lang="en-US"/>
          </a:p>
        </p:txBody>
      </p:sp>
      <p:sp>
        <p:nvSpPr>
          <p:cNvPr id="4" name="Title 3">
            <a:extLst>
              <a:ext uri="{FF2B5EF4-FFF2-40B4-BE49-F238E27FC236}">
                <a16:creationId xmlns:a16="http://schemas.microsoft.com/office/drawing/2014/main" id="{55C882FA-6653-4AB7-B20A-F73F1031A46D}"/>
              </a:ext>
            </a:extLst>
          </p:cNvPr>
          <p:cNvSpPr>
            <a:spLocks noGrp="1"/>
          </p:cNvSpPr>
          <p:nvPr>
            <p:ph type="title"/>
          </p:nvPr>
        </p:nvSpPr>
        <p:spPr/>
        <p:txBody>
          <a:bodyPr/>
          <a:lstStyle/>
          <a:p>
            <a:r>
              <a:rPr lang="en-US" dirty="0"/>
              <a:t>DRAIN: Deadlock Freedom Proof </a:t>
            </a:r>
          </a:p>
        </p:txBody>
      </p:sp>
      <p:sp>
        <p:nvSpPr>
          <p:cNvPr id="6" name="Footer Placeholder 3">
            <a:extLst>
              <a:ext uri="{FF2B5EF4-FFF2-40B4-BE49-F238E27FC236}">
                <a16:creationId xmlns:a16="http://schemas.microsoft.com/office/drawing/2014/main" id="{49C30DBB-42FF-451D-8D8B-50228563FEFF}"/>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
        <p:nvSpPr>
          <p:cNvPr id="7" name="Content Placeholder 2">
            <a:extLst>
              <a:ext uri="{FF2B5EF4-FFF2-40B4-BE49-F238E27FC236}">
                <a16:creationId xmlns:a16="http://schemas.microsoft.com/office/drawing/2014/main" id="{809A21DE-FDC6-4193-BA2A-2C29F8ECE145}"/>
              </a:ext>
            </a:extLst>
          </p:cNvPr>
          <p:cNvSpPr>
            <a:spLocks noGrp="1"/>
          </p:cNvSpPr>
          <p:nvPr>
            <p:ph idx="1"/>
          </p:nvPr>
        </p:nvSpPr>
        <p:spPr>
          <a:xfrm>
            <a:off x="335956" y="1114424"/>
            <a:ext cx="11416601" cy="5460547"/>
          </a:xfrm>
        </p:spPr>
        <p:txBody>
          <a:bodyPr>
            <a:normAutofit/>
          </a:bodyPr>
          <a:lstStyle/>
          <a:p>
            <a:r>
              <a:rPr lang="en-US" dirty="0"/>
              <a:t>Routing Deadlock Freedom</a:t>
            </a:r>
          </a:p>
          <a:p>
            <a:pPr lvl="1"/>
            <a:r>
              <a:rPr lang="en-US" dirty="0"/>
              <a:t>Every packet in the network moves during Drain</a:t>
            </a:r>
          </a:p>
          <a:p>
            <a:pPr lvl="1"/>
            <a:r>
              <a:rPr lang="en-US" dirty="0"/>
              <a:t>This allows the packet stuck in the deadlock to get unblock</a:t>
            </a:r>
          </a:p>
          <a:p>
            <a:r>
              <a:rPr lang="en-US" dirty="0"/>
              <a:t>Protocol Deadlock Freedom</a:t>
            </a:r>
          </a:p>
          <a:p>
            <a:pPr lvl="1"/>
            <a:r>
              <a:rPr lang="en-US" dirty="0"/>
              <a:t>Periodic Drain ensures the response message gets unblock to reach their destination</a:t>
            </a:r>
          </a:p>
          <a:p>
            <a:r>
              <a:rPr lang="en-US" dirty="0" err="1"/>
              <a:t>Livelock</a:t>
            </a:r>
            <a:r>
              <a:rPr lang="en-US" dirty="0"/>
              <a:t> Freedom</a:t>
            </a:r>
          </a:p>
          <a:p>
            <a:pPr lvl="1"/>
            <a:r>
              <a:rPr lang="en-US" dirty="0"/>
              <a:t>Full Drain makes sure that all the packets get the chance to visit each router in the network, and eject out, if possible. </a:t>
            </a:r>
          </a:p>
          <a:p>
            <a:endParaRPr lang="en-US" dirty="0"/>
          </a:p>
        </p:txBody>
      </p:sp>
    </p:spTree>
    <p:extLst>
      <p:ext uri="{BB962C8B-B14F-4D97-AF65-F5344CB8AC3E}">
        <p14:creationId xmlns:p14="http://schemas.microsoft.com/office/powerpoint/2010/main" val="92046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51B-5D02-4F09-9022-FC934DEE5E5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E56EF8C-491A-4771-9FFC-1EB84925B393}"/>
              </a:ext>
            </a:extLst>
          </p:cNvPr>
          <p:cNvSpPr>
            <a:spLocks noGrp="1"/>
          </p:cNvSpPr>
          <p:nvPr>
            <p:ph idx="1"/>
          </p:nvPr>
        </p:nvSpPr>
        <p:spPr>
          <a:xfrm>
            <a:off x="393107" y="1128939"/>
            <a:ext cx="10707879" cy="5460548"/>
          </a:xfrm>
        </p:spPr>
        <p:txBody>
          <a:bodyPr>
            <a:normAutofit fontScale="85000" lnSpcReduction="20000"/>
          </a:bodyPr>
          <a:lstStyle/>
          <a:p>
            <a:r>
              <a:rPr lang="en-US" dirty="0">
                <a:solidFill>
                  <a:schemeClr val="tx1"/>
                </a:solidFill>
              </a:rPr>
              <a:t>Background: Deadlocks</a:t>
            </a:r>
          </a:p>
          <a:p>
            <a:r>
              <a:rPr lang="en-US" dirty="0">
                <a:solidFill>
                  <a:schemeClr val="tx1"/>
                </a:solidFill>
              </a:rPr>
              <a:t>Current Solutions</a:t>
            </a:r>
          </a:p>
          <a:p>
            <a:r>
              <a:rPr lang="en-US" b="1" dirty="0">
                <a:solidFill>
                  <a:srgbClr val="C00000"/>
                </a:solidFill>
              </a:rPr>
              <a:t>DRAIN</a:t>
            </a:r>
          </a:p>
          <a:p>
            <a:pPr lvl="1"/>
            <a:r>
              <a:rPr lang="en-US" sz="3100" dirty="0">
                <a:solidFill>
                  <a:schemeClr val="tx1"/>
                </a:solidFill>
              </a:rPr>
              <a:t>Walk-through</a:t>
            </a:r>
          </a:p>
          <a:p>
            <a:pPr lvl="1"/>
            <a:r>
              <a:rPr lang="en-US" sz="3100" dirty="0">
                <a:solidFill>
                  <a:schemeClr val="tx1"/>
                </a:solidFill>
              </a:rPr>
              <a:t>Concept</a:t>
            </a:r>
          </a:p>
          <a:p>
            <a:pPr lvl="1"/>
            <a:r>
              <a:rPr lang="en-US" sz="3100" dirty="0">
                <a:solidFill>
                  <a:schemeClr val="tx1"/>
                </a:solidFill>
              </a:rPr>
              <a:t>Deadlock freedom proof</a:t>
            </a:r>
          </a:p>
          <a:p>
            <a:pPr lvl="1"/>
            <a:r>
              <a:rPr lang="en-US" sz="3100" b="1" dirty="0">
                <a:solidFill>
                  <a:srgbClr val="C00000"/>
                </a:solidFill>
              </a:rPr>
              <a:t>Router </a:t>
            </a:r>
            <a:r>
              <a:rPr lang="en-US" sz="3100" b="1" dirty="0" err="1">
                <a:solidFill>
                  <a:srgbClr val="C00000"/>
                </a:solidFill>
              </a:rPr>
              <a:t>microarch</a:t>
            </a:r>
            <a:endParaRPr lang="en-US" sz="3100" b="1" dirty="0">
              <a:solidFill>
                <a:srgbClr val="C00000"/>
              </a:solidFill>
            </a:endParaRPr>
          </a:p>
          <a:p>
            <a:r>
              <a:rPr lang="en-US" dirty="0">
                <a:solidFill>
                  <a:schemeClr val="bg1">
                    <a:lumMod val="65000"/>
                  </a:schemeClr>
                </a:solidFill>
              </a:rPr>
              <a:t>Evaluations</a:t>
            </a:r>
          </a:p>
          <a:p>
            <a:pPr lvl="1"/>
            <a:r>
              <a:rPr lang="en-US" sz="3000" dirty="0">
                <a:solidFill>
                  <a:schemeClr val="bg1">
                    <a:lumMod val="65000"/>
                  </a:schemeClr>
                </a:solidFill>
              </a:rPr>
              <a:t>Methodology</a:t>
            </a:r>
          </a:p>
          <a:p>
            <a:pPr lvl="1"/>
            <a:r>
              <a:rPr lang="en-US" sz="3000" dirty="0">
                <a:solidFill>
                  <a:schemeClr val="bg1">
                    <a:lumMod val="65000"/>
                  </a:schemeClr>
                </a:solidFill>
              </a:rPr>
              <a:t>Results</a:t>
            </a:r>
          </a:p>
          <a:p>
            <a:r>
              <a:rPr lang="en-US" dirty="0">
                <a:solidFill>
                  <a:schemeClr val="bg1">
                    <a:lumMod val="65000"/>
                  </a:schemeClr>
                </a:solidFill>
              </a:rPr>
              <a:t>Conclusion</a:t>
            </a:r>
          </a:p>
        </p:txBody>
      </p:sp>
      <p:sp>
        <p:nvSpPr>
          <p:cNvPr id="7" name="Slide Number Placeholder 6">
            <a:extLst>
              <a:ext uri="{FF2B5EF4-FFF2-40B4-BE49-F238E27FC236}">
                <a16:creationId xmlns:a16="http://schemas.microsoft.com/office/drawing/2014/main" id="{E97DC578-4547-4010-96EE-2A800A43DB67}"/>
              </a:ext>
            </a:extLst>
          </p:cNvPr>
          <p:cNvSpPr>
            <a:spLocks noGrp="1"/>
          </p:cNvSpPr>
          <p:nvPr>
            <p:ph type="sldNum" sz="quarter" idx="12"/>
          </p:nvPr>
        </p:nvSpPr>
        <p:spPr/>
        <p:txBody>
          <a:bodyPr/>
          <a:lstStyle/>
          <a:p>
            <a:fld id="{0D1D0697-F66A-EE4C-B4D3-9802540BCCA0}" type="slidenum">
              <a:rPr lang="en-US" smtClean="0"/>
              <a:t>22</a:t>
            </a:fld>
            <a:endParaRPr lang="en-US"/>
          </a:p>
        </p:txBody>
      </p:sp>
      <p:sp>
        <p:nvSpPr>
          <p:cNvPr id="6" name="Footer Placeholder 3">
            <a:extLst>
              <a:ext uri="{FF2B5EF4-FFF2-40B4-BE49-F238E27FC236}">
                <a16:creationId xmlns:a16="http://schemas.microsoft.com/office/drawing/2014/main" id="{9EC307D2-6DB1-48BD-BA3E-0D078504F71E}"/>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275497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C0C4DD-AD3F-4D4C-ADDD-442D22B0A53A}"/>
              </a:ext>
            </a:extLst>
          </p:cNvPr>
          <p:cNvSpPr>
            <a:spLocks noGrp="1"/>
          </p:cNvSpPr>
          <p:nvPr>
            <p:ph type="sldNum" sz="quarter" idx="12"/>
          </p:nvPr>
        </p:nvSpPr>
        <p:spPr/>
        <p:txBody>
          <a:bodyPr/>
          <a:lstStyle/>
          <a:p>
            <a:fld id="{AE678206-0642-9F48-9727-6B519CB285FA}" type="slidenum">
              <a:rPr lang="en-US" smtClean="0"/>
              <a:t>23</a:t>
            </a:fld>
            <a:endParaRPr lang="en-US" dirty="0"/>
          </a:p>
        </p:txBody>
      </p:sp>
      <p:sp>
        <p:nvSpPr>
          <p:cNvPr id="4" name="Title 3">
            <a:extLst>
              <a:ext uri="{FF2B5EF4-FFF2-40B4-BE49-F238E27FC236}">
                <a16:creationId xmlns:a16="http://schemas.microsoft.com/office/drawing/2014/main" id="{B34F379A-B791-4C2B-BAFF-EDB856E78008}"/>
              </a:ext>
            </a:extLst>
          </p:cNvPr>
          <p:cNvSpPr>
            <a:spLocks noGrp="1"/>
          </p:cNvSpPr>
          <p:nvPr>
            <p:ph type="title"/>
          </p:nvPr>
        </p:nvSpPr>
        <p:spPr/>
        <p:txBody>
          <a:bodyPr/>
          <a:lstStyle/>
          <a:p>
            <a:r>
              <a:rPr lang="en-US" dirty="0"/>
              <a:t>DRAIN: Router microarchitecture</a:t>
            </a:r>
          </a:p>
        </p:txBody>
      </p:sp>
      <p:sp>
        <p:nvSpPr>
          <p:cNvPr id="5" name="Content Placeholder 1">
            <a:extLst>
              <a:ext uri="{FF2B5EF4-FFF2-40B4-BE49-F238E27FC236}">
                <a16:creationId xmlns:a16="http://schemas.microsoft.com/office/drawing/2014/main" id="{A443B933-0821-4A42-92DD-F749A4ECF79E}"/>
              </a:ext>
            </a:extLst>
          </p:cNvPr>
          <p:cNvSpPr txBox="1">
            <a:spLocks/>
          </p:cNvSpPr>
          <p:nvPr/>
        </p:nvSpPr>
        <p:spPr>
          <a:xfrm>
            <a:off x="381000" y="1262956"/>
            <a:ext cx="5937738" cy="4596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Turn-Table</a:t>
            </a:r>
          </a:p>
          <a:p>
            <a:endParaRPr lang="en-US" dirty="0"/>
          </a:p>
          <a:p>
            <a:r>
              <a:rPr lang="en-US" dirty="0"/>
              <a:t>Epoch register</a:t>
            </a:r>
          </a:p>
          <a:p>
            <a:endParaRPr lang="en-US" dirty="0"/>
          </a:p>
          <a:p>
            <a:r>
              <a:rPr lang="en-US" dirty="0"/>
              <a:t>Credit freeze</a:t>
            </a:r>
          </a:p>
          <a:p>
            <a:endParaRPr lang="en-US" dirty="0"/>
          </a:p>
          <a:p>
            <a:r>
              <a:rPr lang="en-US" dirty="0"/>
              <a:t>Full-Drain Counter</a:t>
            </a:r>
          </a:p>
        </p:txBody>
      </p:sp>
      <p:pic>
        <p:nvPicPr>
          <p:cNvPr id="6" name="Picture 5">
            <a:extLst>
              <a:ext uri="{FF2B5EF4-FFF2-40B4-BE49-F238E27FC236}">
                <a16:creationId xmlns:a16="http://schemas.microsoft.com/office/drawing/2014/main" id="{CBCAF139-8F8C-4B99-BE0A-ADD94F2CE061}"/>
              </a:ext>
            </a:extLst>
          </p:cNvPr>
          <p:cNvPicPr>
            <a:picLocks noChangeAspect="1"/>
          </p:cNvPicPr>
          <p:nvPr/>
        </p:nvPicPr>
        <p:blipFill>
          <a:blip r:embed="rId3"/>
          <a:stretch>
            <a:fillRect/>
          </a:stretch>
        </p:blipFill>
        <p:spPr>
          <a:xfrm>
            <a:off x="6823964" y="1024200"/>
            <a:ext cx="4817052" cy="4551706"/>
          </a:xfrm>
          <a:prstGeom prst="rect">
            <a:avLst/>
          </a:prstGeom>
        </p:spPr>
      </p:pic>
      <p:sp>
        <p:nvSpPr>
          <p:cNvPr id="7" name="Rectangle 6">
            <a:extLst>
              <a:ext uri="{FF2B5EF4-FFF2-40B4-BE49-F238E27FC236}">
                <a16:creationId xmlns:a16="http://schemas.microsoft.com/office/drawing/2014/main" id="{D0652F5B-E7BF-43EC-8150-A802B987C960}"/>
              </a:ext>
            </a:extLst>
          </p:cNvPr>
          <p:cNvSpPr/>
          <p:nvPr/>
        </p:nvSpPr>
        <p:spPr>
          <a:xfrm>
            <a:off x="808813" y="5804732"/>
            <a:ext cx="9859376" cy="440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DRAIN is completely decentralized and requires relatively low hardware overhead</a:t>
            </a:r>
          </a:p>
        </p:txBody>
      </p:sp>
      <p:pic>
        <p:nvPicPr>
          <p:cNvPr id="8" name="Picture 7">
            <a:extLst>
              <a:ext uri="{FF2B5EF4-FFF2-40B4-BE49-F238E27FC236}">
                <a16:creationId xmlns:a16="http://schemas.microsoft.com/office/drawing/2014/main" id="{E482BA44-129F-AF4E-B0AE-CC5120374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4208" y="1191893"/>
            <a:ext cx="4886180" cy="4398578"/>
          </a:xfrm>
          <a:prstGeom prst="rect">
            <a:avLst/>
          </a:prstGeom>
        </p:spPr>
      </p:pic>
      <p:sp>
        <p:nvSpPr>
          <p:cNvPr id="9" name="Footer Placeholder 3">
            <a:extLst>
              <a:ext uri="{FF2B5EF4-FFF2-40B4-BE49-F238E27FC236}">
                <a16:creationId xmlns:a16="http://schemas.microsoft.com/office/drawing/2014/main" id="{FA6848BE-953C-9143-B8B9-CA245A135B57}"/>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31372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500"/>
                                        <p:tgtEl>
                                          <p:spTgt spid="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fade">
                                      <p:cBhvr>
                                        <p:cTn id="4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51B-5D02-4F09-9022-FC934DEE5E5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E56EF8C-491A-4771-9FFC-1EB84925B393}"/>
              </a:ext>
            </a:extLst>
          </p:cNvPr>
          <p:cNvSpPr>
            <a:spLocks noGrp="1"/>
          </p:cNvSpPr>
          <p:nvPr>
            <p:ph idx="1"/>
          </p:nvPr>
        </p:nvSpPr>
        <p:spPr>
          <a:xfrm>
            <a:off x="393107" y="1128939"/>
            <a:ext cx="10707879" cy="5533118"/>
          </a:xfrm>
        </p:spPr>
        <p:txBody>
          <a:bodyPr>
            <a:normAutofit fontScale="85000" lnSpcReduction="20000"/>
          </a:bodyPr>
          <a:lstStyle/>
          <a:p>
            <a:r>
              <a:rPr lang="en-US" dirty="0">
                <a:solidFill>
                  <a:schemeClr val="tx1"/>
                </a:solidFill>
              </a:rPr>
              <a:t>Background: Deadlocks</a:t>
            </a:r>
          </a:p>
          <a:p>
            <a:r>
              <a:rPr lang="en-US" dirty="0">
                <a:solidFill>
                  <a:schemeClr val="tx1"/>
                </a:solidFill>
              </a:rPr>
              <a:t>Current Solutions</a:t>
            </a:r>
          </a:p>
          <a:p>
            <a:r>
              <a:rPr lang="en-US" dirty="0">
                <a:solidFill>
                  <a:schemeClr val="tx1"/>
                </a:solidFill>
              </a:rPr>
              <a:t>DRAIN</a:t>
            </a:r>
          </a:p>
          <a:p>
            <a:pPr lvl="1"/>
            <a:r>
              <a:rPr lang="en-US" sz="3000" dirty="0">
                <a:solidFill>
                  <a:schemeClr val="tx1"/>
                </a:solidFill>
              </a:rPr>
              <a:t>Concept</a:t>
            </a:r>
          </a:p>
          <a:p>
            <a:pPr lvl="1"/>
            <a:r>
              <a:rPr lang="en-US" sz="3000" dirty="0">
                <a:solidFill>
                  <a:schemeClr val="tx1"/>
                </a:solidFill>
              </a:rPr>
              <a:t>Walk-through</a:t>
            </a:r>
          </a:p>
          <a:p>
            <a:pPr lvl="1"/>
            <a:r>
              <a:rPr lang="en-US" sz="3000" dirty="0">
                <a:solidFill>
                  <a:schemeClr val="tx1"/>
                </a:solidFill>
              </a:rPr>
              <a:t>Deadlock freedom proof</a:t>
            </a:r>
          </a:p>
          <a:p>
            <a:pPr lvl="1"/>
            <a:r>
              <a:rPr lang="en-US" sz="3000" dirty="0">
                <a:solidFill>
                  <a:schemeClr val="tx1"/>
                </a:solidFill>
              </a:rPr>
              <a:t>Router </a:t>
            </a:r>
            <a:r>
              <a:rPr lang="en-US" sz="3000" dirty="0" err="1">
                <a:solidFill>
                  <a:schemeClr val="tx1"/>
                </a:solidFill>
              </a:rPr>
              <a:t>microarch</a:t>
            </a:r>
            <a:endParaRPr lang="en-US" sz="3000" dirty="0">
              <a:solidFill>
                <a:schemeClr val="tx1"/>
              </a:solidFill>
            </a:endParaRPr>
          </a:p>
          <a:p>
            <a:r>
              <a:rPr lang="en-US" b="1" dirty="0">
                <a:solidFill>
                  <a:srgbClr val="C00000"/>
                </a:solidFill>
              </a:rPr>
              <a:t>Evaluations</a:t>
            </a:r>
          </a:p>
          <a:p>
            <a:pPr lvl="1"/>
            <a:r>
              <a:rPr lang="en-US" sz="3000" b="1" dirty="0">
                <a:solidFill>
                  <a:srgbClr val="C00000"/>
                </a:solidFill>
              </a:rPr>
              <a:t>Methodology</a:t>
            </a:r>
          </a:p>
          <a:p>
            <a:pPr lvl="1"/>
            <a:r>
              <a:rPr lang="en-US" sz="3000" dirty="0">
                <a:solidFill>
                  <a:schemeClr val="bg1">
                    <a:lumMod val="65000"/>
                  </a:schemeClr>
                </a:solidFill>
              </a:rPr>
              <a:t>Results</a:t>
            </a:r>
          </a:p>
          <a:p>
            <a:r>
              <a:rPr lang="en-US" dirty="0">
                <a:solidFill>
                  <a:schemeClr val="bg1">
                    <a:lumMod val="65000"/>
                  </a:schemeClr>
                </a:solidFill>
              </a:rPr>
              <a:t>Conclusion</a:t>
            </a:r>
          </a:p>
        </p:txBody>
      </p:sp>
      <p:sp>
        <p:nvSpPr>
          <p:cNvPr id="7" name="Slide Number Placeholder 6">
            <a:extLst>
              <a:ext uri="{FF2B5EF4-FFF2-40B4-BE49-F238E27FC236}">
                <a16:creationId xmlns:a16="http://schemas.microsoft.com/office/drawing/2014/main" id="{E97DC578-4547-4010-96EE-2A800A43DB67}"/>
              </a:ext>
            </a:extLst>
          </p:cNvPr>
          <p:cNvSpPr>
            <a:spLocks noGrp="1"/>
          </p:cNvSpPr>
          <p:nvPr>
            <p:ph type="sldNum" sz="quarter" idx="12"/>
          </p:nvPr>
        </p:nvSpPr>
        <p:spPr/>
        <p:txBody>
          <a:bodyPr/>
          <a:lstStyle/>
          <a:p>
            <a:fld id="{0D1D0697-F66A-EE4C-B4D3-9802540BCCA0}" type="slidenum">
              <a:rPr lang="en-US" smtClean="0"/>
              <a:t>24</a:t>
            </a:fld>
            <a:endParaRPr lang="en-US"/>
          </a:p>
        </p:txBody>
      </p:sp>
      <p:sp>
        <p:nvSpPr>
          <p:cNvPr id="6" name="Footer Placeholder 3">
            <a:extLst>
              <a:ext uri="{FF2B5EF4-FFF2-40B4-BE49-F238E27FC236}">
                <a16:creationId xmlns:a16="http://schemas.microsoft.com/office/drawing/2014/main" id="{9EC307D2-6DB1-48BD-BA3E-0D078504F71E}"/>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368784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4E54-5850-2747-A714-F10370FDFA67}"/>
              </a:ext>
            </a:extLst>
          </p:cNvPr>
          <p:cNvSpPr>
            <a:spLocks noGrp="1"/>
          </p:cNvSpPr>
          <p:nvPr>
            <p:ph type="title"/>
          </p:nvPr>
        </p:nvSpPr>
        <p:spPr/>
        <p:txBody>
          <a:bodyPr/>
          <a:lstStyle/>
          <a:p>
            <a:r>
              <a:rPr lang="en-US" dirty="0"/>
              <a:t>Evaluations</a:t>
            </a:r>
          </a:p>
        </p:txBody>
      </p:sp>
      <p:sp>
        <p:nvSpPr>
          <p:cNvPr id="3" name="Content Placeholder 2">
            <a:extLst>
              <a:ext uri="{FF2B5EF4-FFF2-40B4-BE49-F238E27FC236}">
                <a16:creationId xmlns:a16="http://schemas.microsoft.com/office/drawing/2014/main" id="{46507FBB-3F54-B146-9C5A-B87A98D27A3F}"/>
              </a:ext>
            </a:extLst>
          </p:cNvPr>
          <p:cNvSpPr>
            <a:spLocks noGrp="1"/>
          </p:cNvSpPr>
          <p:nvPr>
            <p:ph idx="1"/>
          </p:nvPr>
        </p:nvSpPr>
        <p:spPr>
          <a:xfrm>
            <a:off x="393107" y="1231987"/>
            <a:ext cx="10707879" cy="5169592"/>
          </a:xfrm>
        </p:spPr>
        <p:txBody>
          <a:bodyPr>
            <a:normAutofit/>
          </a:bodyPr>
          <a:lstStyle/>
          <a:p>
            <a:r>
              <a:rPr lang="en-US" dirty="0"/>
              <a:t>Gem5 for full system and SE mode simulations</a:t>
            </a:r>
          </a:p>
          <a:p>
            <a:r>
              <a:rPr lang="en-US" dirty="0"/>
              <a:t>Garnet2.0 for network simulation</a:t>
            </a:r>
          </a:p>
          <a:p>
            <a:r>
              <a:rPr lang="en-US" dirty="0"/>
              <a:t>DRAIN uses minimal random routing algorithm</a:t>
            </a:r>
          </a:p>
          <a:p>
            <a:r>
              <a:rPr lang="en-US" dirty="0"/>
              <a:t>VCT flow control</a:t>
            </a:r>
          </a:p>
          <a:p>
            <a:r>
              <a:rPr lang="en-US" dirty="0"/>
              <a:t>Evaluated on regular and irregular topologies</a:t>
            </a:r>
          </a:p>
          <a:p>
            <a:pPr lvl="1"/>
            <a:r>
              <a:rPr lang="en-US" dirty="0"/>
              <a:t>Derived from regular topologies by removing link</a:t>
            </a:r>
          </a:p>
        </p:txBody>
      </p:sp>
      <p:sp>
        <p:nvSpPr>
          <p:cNvPr id="4" name="Footer Placeholder 3">
            <a:extLst>
              <a:ext uri="{FF2B5EF4-FFF2-40B4-BE49-F238E27FC236}">
                <a16:creationId xmlns:a16="http://schemas.microsoft.com/office/drawing/2014/main" id="{C6DD0580-9342-9449-8128-9FB1F7AB370B}"/>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1868F2C8-7ECB-BE49-BB13-9929DAEABE8D}"/>
              </a:ext>
            </a:extLst>
          </p:cNvPr>
          <p:cNvSpPr>
            <a:spLocks noGrp="1"/>
          </p:cNvSpPr>
          <p:nvPr>
            <p:ph type="sldNum" sz="quarter" idx="12"/>
          </p:nvPr>
        </p:nvSpPr>
        <p:spPr/>
        <p:txBody>
          <a:bodyPr/>
          <a:lstStyle/>
          <a:p>
            <a:fld id="{0D1D0697-F66A-EE4C-B4D3-9802540BCCA0}" type="slidenum">
              <a:rPr lang="en-US" smtClean="0"/>
              <a:t>25</a:t>
            </a:fld>
            <a:endParaRPr lang="en-US"/>
          </a:p>
        </p:txBody>
      </p:sp>
    </p:spTree>
    <p:extLst>
      <p:ext uri="{BB962C8B-B14F-4D97-AF65-F5344CB8AC3E}">
        <p14:creationId xmlns:p14="http://schemas.microsoft.com/office/powerpoint/2010/main" val="336323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51B-5D02-4F09-9022-FC934DEE5E5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E56EF8C-491A-4771-9FFC-1EB84925B393}"/>
              </a:ext>
            </a:extLst>
          </p:cNvPr>
          <p:cNvSpPr>
            <a:spLocks noGrp="1"/>
          </p:cNvSpPr>
          <p:nvPr>
            <p:ph idx="1"/>
          </p:nvPr>
        </p:nvSpPr>
        <p:spPr>
          <a:xfrm>
            <a:off x="393107" y="1128939"/>
            <a:ext cx="10707879" cy="5533118"/>
          </a:xfrm>
        </p:spPr>
        <p:txBody>
          <a:bodyPr>
            <a:normAutofit fontScale="77500" lnSpcReduction="20000"/>
          </a:bodyPr>
          <a:lstStyle/>
          <a:p>
            <a:r>
              <a:rPr lang="en-US" dirty="0">
                <a:solidFill>
                  <a:schemeClr val="tx1"/>
                </a:solidFill>
              </a:rPr>
              <a:t>Background: Deadlocks</a:t>
            </a:r>
          </a:p>
          <a:p>
            <a:r>
              <a:rPr lang="en-US" dirty="0">
                <a:solidFill>
                  <a:schemeClr val="tx1"/>
                </a:solidFill>
              </a:rPr>
              <a:t>Current Solutions</a:t>
            </a:r>
          </a:p>
          <a:p>
            <a:r>
              <a:rPr lang="en-US" dirty="0">
                <a:solidFill>
                  <a:schemeClr val="tx1"/>
                </a:solidFill>
              </a:rPr>
              <a:t>DRAIN</a:t>
            </a:r>
          </a:p>
          <a:p>
            <a:pPr lvl="1"/>
            <a:r>
              <a:rPr lang="en-US" sz="3000" dirty="0">
                <a:solidFill>
                  <a:schemeClr val="tx1"/>
                </a:solidFill>
              </a:rPr>
              <a:t>Concept</a:t>
            </a:r>
          </a:p>
          <a:p>
            <a:pPr lvl="1"/>
            <a:r>
              <a:rPr lang="en-US" sz="3000" dirty="0">
                <a:solidFill>
                  <a:schemeClr val="tx1"/>
                </a:solidFill>
              </a:rPr>
              <a:t>Definition</a:t>
            </a:r>
          </a:p>
          <a:p>
            <a:pPr lvl="1"/>
            <a:r>
              <a:rPr lang="en-US" sz="3000" dirty="0">
                <a:solidFill>
                  <a:schemeClr val="tx1"/>
                </a:solidFill>
              </a:rPr>
              <a:t>Walk-through</a:t>
            </a:r>
          </a:p>
          <a:p>
            <a:pPr lvl="1"/>
            <a:r>
              <a:rPr lang="en-US" sz="3000" dirty="0">
                <a:solidFill>
                  <a:schemeClr val="tx1"/>
                </a:solidFill>
              </a:rPr>
              <a:t>Deadlock freedom proof</a:t>
            </a:r>
          </a:p>
          <a:p>
            <a:pPr lvl="1"/>
            <a:r>
              <a:rPr lang="en-US" sz="3000" dirty="0">
                <a:solidFill>
                  <a:schemeClr val="tx1"/>
                </a:solidFill>
              </a:rPr>
              <a:t>Router </a:t>
            </a:r>
            <a:r>
              <a:rPr lang="en-US" sz="3000" dirty="0" err="1">
                <a:solidFill>
                  <a:schemeClr val="tx1"/>
                </a:solidFill>
              </a:rPr>
              <a:t>microarch</a:t>
            </a:r>
            <a:endParaRPr lang="en-US" sz="3000" dirty="0">
              <a:solidFill>
                <a:schemeClr val="tx1"/>
              </a:solidFill>
            </a:endParaRPr>
          </a:p>
          <a:p>
            <a:r>
              <a:rPr lang="en-US" b="1" dirty="0">
                <a:solidFill>
                  <a:srgbClr val="C00000"/>
                </a:solidFill>
              </a:rPr>
              <a:t>Evaluations</a:t>
            </a:r>
          </a:p>
          <a:p>
            <a:pPr lvl="1"/>
            <a:r>
              <a:rPr lang="en-US" sz="3000" dirty="0">
                <a:solidFill>
                  <a:schemeClr val="tx1"/>
                </a:solidFill>
              </a:rPr>
              <a:t>Methodology</a:t>
            </a:r>
          </a:p>
          <a:p>
            <a:pPr lvl="1"/>
            <a:r>
              <a:rPr lang="en-US" sz="3000" b="1" dirty="0">
                <a:solidFill>
                  <a:srgbClr val="C00000"/>
                </a:solidFill>
              </a:rPr>
              <a:t>Results</a:t>
            </a:r>
          </a:p>
          <a:p>
            <a:r>
              <a:rPr lang="en-US" dirty="0">
                <a:solidFill>
                  <a:schemeClr val="bg1">
                    <a:lumMod val="65000"/>
                  </a:schemeClr>
                </a:solidFill>
              </a:rPr>
              <a:t>Conclusion</a:t>
            </a:r>
          </a:p>
        </p:txBody>
      </p:sp>
      <p:sp>
        <p:nvSpPr>
          <p:cNvPr id="7" name="Slide Number Placeholder 6">
            <a:extLst>
              <a:ext uri="{FF2B5EF4-FFF2-40B4-BE49-F238E27FC236}">
                <a16:creationId xmlns:a16="http://schemas.microsoft.com/office/drawing/2014/main" id="{E97DC578-4547-4010-96EE-2A800A43DB67}"/>
              </a:ext>
            </a:extLst>
          </p:cNvPr>
          <p:cNvSpPr>
            <a:spLocks noGrp="1"/>
          </p:cNvSpPr>
          <p:nvPr>
            <p:ph type="sldNum" sz="quarter" idx="12"/>
          </p:nvPr>
        </p:nvSpPr>
        <p:spPr/>
        <p:txBody>
          <a:bodyPr/>
          <a:lstStyle/>
          <a:p>
            <a:fld id="{0D1D0697-F66A-EE4C-B4D3-9802540BCCA0}" type="slidenum">
              <a:rPr lang="en-US" smtClean="0"/>
              <a:t>26</a:t>
            </a:fld>
            <a:endParaRPr lang="en-US"/>
          </a:p>
        </p:txBody>
      </p:sp>
      <p:sp>
        <p:nvSpPr>
          <p:cNvPr id="6" name="Footer Placeholder 3">
            <a:extLst>
              <a:ext uri="{FF2B5EF4-FFF2-40B4-BE49-F238E27FC236}">
                <a16:creationId xmlns:a16="http://schemas.microsoft.com/office/drawing/2014/main" id="{9EC307D2-6DB1-48BD-BA3E-0D078504F71E}"/>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565435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DEA35-879E-CB40-B7D7-4722A81C8DE2}"/>
              </a:ext>
            </a:extLst>
          </p:cNvPr>
          <p:cNvSpPr>
            <a:spLocks noGrp="1"/>
          </p:cNvSpPr>
          <p:nvPr>
            <p:ph type="title"/>
          </p:nvPr>
        </p:nvSpPr>
        <p:spPr/>
        <p:txBody>
          <a:bodyPr/>
          <a:lstStyle/>
          <a:p>
            <a:r>
              <a:rPr lang="en-US" dirty="0"/>
              <a:t>Synthetic Traffic</a:t>
            </a:r>
          </a:p>
        </p:txBody>
      </p:sp>
      <p:sp>
        <p:nvSpPr>
          <p:cNvPr id="3" name="Content Placeholder 2">
            <a:extLst>
              <a:ext uri="{FF2B5EF4-FFF2-40B4-BE49-F238E27FC236}">
                <a16:creationId xmlns:a16="http://schemas.microsoft.com/office/drawing/2014/main" id="{92120CEA-BE32-4D46-8328-9DB8CC4AFC8D}"/>
              </a:ext>
            </a:extLst>
          </p:cNvPr>
          <p:cNvSpPr>
            <a:spLocks noGrp="1"/>
          </p:cNvSpPr>
          <p:nvPr>
            <p:ph idx="1"/>
          </p:nvPr>
        </p:nvSpPr>
        <p:spPr>
          <a:xfrm>
            <a:off x="393107" y="3428999"/>
            <a:ext cx="10873607" cy="2888673"/>
          </a:xfrm>
        </p:spPr>
        <p:txBody>
          <a:bodyPr>
            <a:normAutofit lnSpcReduction="10000"/>
          </a:bodyPr>
          <a:lstStyle/>
          <a:p>
            <a:r>
              <a:rPr lang="en-US" dirty="0"/>
              <a:t>As Number of faults increases the saturation throughput decreases</a:t>
            </a:r>
          </a:p>
          <a:p>
            <a:r>
              <a:rPr lang="en-US" dirty="0"/>
              <a:t>Escape VC uses up-down routing (non-minimal) in the escape VC</a:t>
            </a:r>
          </a:p>
          <a:p>
            <a:r>
              <a:rPr lang="en-US" dirty="0"/>
              <a:t>DRAIN uses minimal routing and perform similar to SPIN</a:t>
            </a:r>
          </a:p>
          <a:p>
            <a:endParaRPr lang="en-US" dirty="0"/>
          </a:p>
        </p:txBody>
      </p:sp>
      <p:sp>
        <p:nvSpPr>
          <p:cNvPr id="4" name="Footer Placeholder 3">
            <a:extLst>
              <a:ext uri="{FF2B5EF4-FFF2-40B4-BE49-F238E27FC236}">
                <a16:creationId xmlns:a16="http://schemas.microsoft.com/office/drawing/2014/main" id="{21E0D3C0-DAB7-7F4E-BBDD-C73044F67AB3}"/>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6D9666B1-B96A-B04B-A5FE-0F530AD20112}"/>
              </a:ext>
            </a:extLst>
          </p:cNvPr>
          <p:cNvSpPr>
            <a:spLocks noGrp="1"/>
          </p:cNvSpPr>
          <p:nvPr>
            <p:ph type="sldNum" sz="quarter" idx="12"/>
          </p:nvPr>
        </p:nvSpPr>
        <p:spPr/>
        <p:txBody>
          <a:bodyPr/>
          <a:lstStyle/>
          <a:p>
            <a:fld id="{0D1D0697-F66A-EE4C-B4D3-9802540BCCA0}" type="slidenum">
              <a:rPr lang="en-US" smtClean="0"/>
              <a:t>27</a:t>
            </a:fld>
            <a:endParaRPr lang="en-US"/>
          </a:p>
        </p:txBody>
      </p:sp>
      <p:pic>
        <p:nvPicPr>
          <p:cNvPr id="7" name="Picture 6" descr="A screenshot of a cell phone&#10;&#10;Description automatically generated">
            <a:extLst>
              <a:ext uri="{FF2B5EF4-FFF2-40B4-BE49-F238E27FC236}">
                <a16:creationId xmlns:a16="http://schemas.microsoft.com/office/drawing/2014/main" id="{3C1EC5CD-2E09-EF4A-9588-3C68ED308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0253"/>
            <a:ext cx="5910448" cy="1435395"/>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FED017C8-A150-C042-90B1-8E67C44B6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775" y="1511920"/>
            <a:ext cx="6096000" cy="1371600"/>
          </a:xfrm>
          <a:prstGeom prst="rect">
            <a:avLst/>
          </a:prstGeom>
        </p:spPr>
      </p:pic>
    </p:spTree>
    <p:extLst>
      <p:ext uri="{BB962C8B-B14F-4D97-AF65-F5344CB8AC3E}">
        <p14:creationId xmlns:p14="http://schemas.microsoft.com/office/powerpoint/2010/main" val="16670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D7CD8-4E4B-DF42-A087-786B9932131B}"/>
              </a:ext>
            </a:extLst>
          </p:cNvPr>
          <p:cNvSpPr>
            <a:spLocks noGrp="1"/>
          </p:cNvSpPr>
          <p:nvPr>
            <p:ph type="title"/>
          </p:nvPr>
        </p:nvSpPr>
        <p:spPr/>
        <p:txBody>
          <a:bodyPr/>
          <a:lstStyle/>
          <a:p>
            <a:r>
              <a:rPr lang="en-US" dirty="0"/>
              <a:t>DRAIN Epoch Sensitivity</a:t>
            </a:r>
          </a:p>
        </p:txBody>
      </p:sp>
      <p:sp>
        <p:nvSpPr>
          <p:cNvPr id="3" name="Content Placeholder 2">
            <a:extLst>
              <a:ext uri="{FF2B5EF4-FFF2-40B4-BE49-F238E27FC236}">
                <a16:creationId xmlns:a16="http://schemas.microsoft.com/office/drawing/2014/main" id="{555BC849-2CF9-C04A-AC67-29AF7A0A901F}"/>
              </a:ext>
            </a:extLst>
          </p:cNvPr>
          <p:cNvSpPr>
            <a:spLocks noGrp="1"/>
          </p:cNvSpPr>
          <p:nvPr>
            <p:ph idx="1"/>
          </p:nvPr>
        </p:nvSpPr>
        <p:spPr>
          <a:xfrm>
            <a:off x="393107" y="3929550"/>
            <a:ext cx="10707879" cy="2388124"/>
          </a:xfrm>
        </p:spPr>
        <p:txBody>
          <a:bodyPr>
            <a:normAutofit/>
          </a:bodyPr>
          <a:lstStyle/>
          <a:p>
            <a:r>
              <a:rPr lang="en-US" dirty="0"/>
              <a:t>More misrouting at a lower Epoch period</a:t>
            </a:r>
          </a:p>
          <a:p>
            <a:pPr lvl="1"/>
            <a:r>
              <a:rPr lang="en-US" dirty="0"/>
              <a:t>Low saturation and high low-load latency</a:t>
            </a:r>
          </a:p>
          <a:p>
            <a:r>
              <a:rPr lang="en-US" dirty="0"/>
              <a:t>Performance decreases as faults increases because of less path diversity</a:t>
            </a:r>
          </a:p>
        </p:txBody>
      </p:sp>
      <p:sp>
        <p:nvSpPr>
          <p:cNvPr id="4" name="Footer Placeholder 3">
            <a:extLst>
              <a:ext uri="{FF2B5EF4-FFF2-40B4-BE49-F238E27FC236}">
                <a16:creationId xmlns:a16="http://schemas.microsoft.com/office/drawing/2014/main" id="{7E2787BF-47B9-B148-986B-33AE4F383C23}"/>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750F4AE2-6400-7646-BD36-7D8DA76AFF6A}"/>
              </a:ext>
            </a:extLst>
          </p:cNvPr>
          <p:cNvSpPr>
            <a:spLocks noGrp="1"/>
          </p:cNvSpPr>
          <p:nvPr>
            <p:ph type="sldNum" sz="quarter" idx="12"/>
          </p:nvPr>
        </p:nvSpPr>
        <p:spPr/>
        <p:txBody>
          <a:bodyPr/>
          <a:lstStyle/>
          <a:p>
            <a:fld id="{0D1D0697-F66A-EE4C-B4D3-9802540BCCA0}" type="slidenum">
              <a:rPr lang="en-US" smtClean="0"/>
              <a:t>28</a:t>
            </a:fld>
            <a:endParaRPr lang="en-US"/>
          </a:p>
        </p:txBody>
      </p:sp>
      <p:pic>
        <p:nvPicPr>
          <p:cNvPr id="7" name="Picture 6" descr="A picture containing implement, stationary, pencil&#10;&#10;Description automatically generated">
            <a:extLst>
              <a:ext uri="{FF2B5EF4-FFF2-40B4-BE49-F238E27FC236}">
                <a16:creationId xmlns:a16="http://schemas.microsoft.com/office/drawing/2014/main" id="{2A25E2F6-8690-104E-BA79-8D694FC53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1424"/>
            <a:ext cx="12192000" cy="2388124"/>
          </a:xfrm>
          <a:prstGeom prst="rect">
            <a:avLst/>
          </a:prstGeom>
        </p:spPr>
      </p:pic>
    </p:spTree>
    <p:extLst>
      <p:ext uri="{BB962C8B-B14F-4D97-AF65-F5344CB8AC3E}">
        <p14:creationId xmlns:p14="http://schemas.microsoft.com/office/powerpoint/2010/main" val="403432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53DE5-4274-EC41-8932-E9E5DE81FCBE}"/>
              </a:ext>
            </a:extLst>
          </p:cNvPr>
          <p:cNvSpPr>
            <a:spLocks noGrp="1"/>
          </p:cNvSpPr>
          <p:nvPr>
            <p:ph type="title"/>
          </p:nvPr>
        </p:nvSpPr>
        <p:spPr/>
        <p:txBody>
          <a:bodyPr/>
          <a:lstStyle/>
          <a:p>
            <a:r>
              <a:rPr lang="en-US" dirty="0"/>
              <a:t>Real Application Results</a:t>
            </a:r>
          </a:p>
        </p:txBody>
      </p:sp>
      <p:sp>
        <p:nvSpPr>
          <p:cNvPr id="3" name="Content Placeholder 2">
            <a:extLst>
              <a:ext uri="{FF2B5EF4-FFF2-40B4-BE49-F238E27FC236}">
                <a16:creationId xmlns:a16="http://schemas.microsoft.com/office/drawing/2014/main" id="{EABE9008-A8DB-3E4C-96AD-2D68E37984AC}"/>
              </a:ext>
            </a:extLst>
          </p:cNvPr>
          <p:cNvSpPr>
            <a:spLocks noGrp="1"/>
          </p:cNvSpPr>
          <p:nvPr>
            <p:ph idx="1"/>
          </p:nvPr>
        </p:nvSpPr>
        <p:spPr>
          <a:xfrm>
            <a:off x="393107" y="4125685"/>
            <a:ext cx="10707879" cy="2191987"/>
          </a:xfrm>
        </p:spPr>
        <p:txBody>
          <a:bodyPr>
            <a:normAutofit fontScale="92500"/>
          </a:bodyPr>
          <a:lstStyle/>
          <a:p>
            <a:r>
              <a:rPr lang="en-US" dirty="0"/>
              <a:t>Average Packet Latency (MESI Coherence Protocol)</a:t>
            </a:r>
          </a:p>
          <a:p>
            <a:r>
              <a:rPr lang="en-US" dirty="0"/>
              <a:t>8x8 Mesh with Fault-0 and Fault-8</a:t>
            </a:r>
          </a:p>
          <a:p>
            <a:r>
              <a:rPr lang="en-US" dirty="0"/>
              <a:t>15% average packet latency reduction, similar performance</a:t>
            </a:r>
          </a:p>
        </p:txBody>
      </p:sp>
      <p:sp>
        <p:nvSpPr>
          <p:cNvPr id="4" name="Footer Placeholder 3">
            <a:extLst>
              <a:ext uri="{FF2B5EF4-FFF2-40B4-BE49-F238E27FC236}">
                <a16:creationId xmlns:a16="http://schemas.microsoft.com/office/drawing/2014/main" id="{839E753B-2DA5-2247-8AC3-757CAF8C5DF1}"/>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70A54432-628D-F148-A62C-5E4ADA5AE7F9}"/>
              </a:ext>
            </a:extLst>
          </p:cNvPr>
          <p:cNvSpPr>
            <a:spLocks noGrp="1"/>
          </p:cNvSpPr>
          <p:nvPr>
            <p:ph type="sldNum" sz="quarter" idx="12"/>
          </p:nvPr>
        </p:nvSpPr>
        <p:spPr/>
        <p:txBody>
          <a:bodyPr/>
          <a:lstStyle/>
          <a:p>
            <a:fld id="{0D1D0697-F66A-EE4C-B4D3-9802540BCCA0}" type="slidenum">
              <a:rPr lang="en-US" smtClean="0"/>
              <a:t>29</a:t>
            </a:fld>
            <a:endParaRPr lang="en-US"/>
          </a:p>
        </p:txBody>
      </p:sp>
      <p:pic>
        <p:nvPicPr>
          <p:cNvPr id="7" name="Picture 6" descr="A pencil and paper&#10;&#10;Description automatically generated">
            <a:extLst>
              <a:ext uri="{FF2B5EF4-FFF2-40B4-BE49-F238E27FC236}">
                <a16:creationId xmlns:a16="http://schemas.microsoft.com/office/drawing/2014/main" id="{698972D9-1F9E-654A-B2B4-E65C8CDAE5C2}"/>
              </a:ext>
            </a:extLst>
          </p:cNvPr>
          <p:cNvPicPr>
            <a:picLocks noChangeAspect="1"/>
          </p:cNvPicPr>
          <p:nvPr/>
        </p:nvPicPr>
        <p:blipFill rotWithShape="1">
          <a:blip r:embed="rId3">
            <a:extLst>
              <a:ext uri="{28A0092B-C50C-407E-A947-70E740481C1C}">
                <a14:useLocalDpi xmlns:a14="http://schemas.microsoft.com/office/drawing/2010/main" val="0"/>
              </a:ext>
            </a:extLst>
          </a:blip>
          <a:srcRect t="-1" b="4923"/>
          <a:stretch/>
        </p:blipFill>
        <p:spPr>
          <a:xfrm>
            <a:off x="0" y="1342534"/>
            <a:ext cx="12192000" cy="1983762"/>
          </a:xfrm>
          <a:prstGeom prst="rect">
            <a:avLst/>
          </a:prstGeom>
        </p:spPr>
      </p:pic>
      <p:pic>
        <p:nvPicPr>
          <p:cNvPr id="8" name="Picture 7" descr="A pencil and paper&#10;&#10;Description automatically generated">
            <a:extLst>
              <a:ext uri="{FF2B5EF4-FFF2-40B4-BE49-F238E27FC236}">
                <a16:creationId xmlns:a16="http://schemas.microsoft.com/office/drawing/2014/main" id="{C88A495E-D703-8246-B289-8E1F31F2CEFF}"/>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1613" r="1233" b="-1842"/>
          <a:stretch/>
        </p:blipFill>
        <p:spPr>
          <a:xfrm>
            <a:off x="6096000" y="1573965"/>
            <a:ext cx="5945775" cy="1882617"/>
          </a:xfrm>
          <a:prstGeom prst="rect">
            <a:avLst/>
          </a:prstGeom>
        </p:spPr>
      </p:pic>
      <p:sp>
        <p:nvSpPr>
          <p:cNvPr id="6" name="Rectangle 5">
            <a:extLst>
              <a:ext uri="{FF2B5EF4-FFF2-40B4-BE49-F238E27FC236}">
                <a16:creationId xmlns:a16="http://schemas.microsoft.com/office/drawing/2014/main" id="{B4B09766-D98F-AA44-A5BC-E9690FE15AEB}"/>
              </a:ext>
            </a:extLst>
          </p:cNvPr>
          <p:cNvSpPr/>
          <p:nvPr/>
        </p:nvSpPr>
        <p:spPr>
          <a:xfrm>
            <a:off x="5718312" y="3356815"/>
            <a:ext cx="1172817" cy="174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66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130A-936E-C04D-9F17-7710F04302D8}"/>
              </a:ext>
            </a:extLst>
          </p:cNvPr>
          <p:cNvSpPr>
            <a:spLocks noGrp="1"/>
          </p:cNvSpPr>
          <p:nvPr>
            <p:ph type="title"/>
          </p:nvPr>
        </p:nvSpPr>
        <p:spPr/>
        <p:txBody>
          <a:bodyPr/>
          <a:lstStyle/>
          <a:p>
            <a:r>
              <a:rPr lang="en-US" dirty="0"/>
              <a:t>Challenge II: Protocol Deadlock</a:t>
            </a:r>
          </a:p>
        </p:txBody>
      </p:sp>
      <p:sp>
        <p:nvSpPr>
          <p:cNvPr id="4" name="Footer Placeholder 3">
            <a:extLst>
              <a:ext uri="{FF2B5EF4-FFF2-40B4-BE49-F238E27FC236}">
                <a16:creationId xmlns:a16="http://schemas.microsoft.com/office/drawing/2014/main" id="{DE864121-1A09-AC45-92AA-E85BAB60D3E9}"/>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9333B38C-7A4F-9F49-8226-8E8EF0834DE8}"/>
              </a:ext>
            </a:extLst>
          </p:cNvPr>
          <p:cNvSpPr>
            <a:spLocks noGrp="1"/>
          </p:cNvSpPr>
          <p:nvPr>
            <p:ph type="sldNum" sz="quarter" idx="12"/>
          </p:nvPr>
        </p:nvSpPr>
        <p:spPr/>
        <p:txBody>
          <a:bodyPr/>
          <a:lstStyle/>
          <a:p>
            <a:fld id="{0D1D0697-F66A-EE4C-B4D3-9802540BCCA0}" type="slidenum">
              <a:rPr lang="en-US" smtClean="0"/>
              <a:t>3</a:t>
            </a:fld>
            <a:endParaRPr lang="en-US"/>
          </a:p>
        </p:txBody>
      </p:sp>
      <p:sp>
        <p:nvSpPr>
          <p:cNvPr id="7" name="Cloud 6">
            <a:extLst>
              <a:ext uri="{FF2B5EF4-FFF2-40B4-BE49-F238E27FC236}">
                <a16:creationId xmlns:a16="http://schemas.microsoft.com/office/drawing/2014/main" id="{491B8528-47DF-B641-BE4A-7E499C120EB6}"/>
              </a:ext>
            </a:extLst>
          </p:cNvPr>
          <p:cNvSpPr/>
          <p:nvPr/>
        </p:nvSpPr>
        <p:spPr>
          <a:xfrm>
            <a:off x="1091826" y="2240459"/>
            <a:ext cx="3403244" cy="1942742"/>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Interconnection Network</a:t>
            </a:r>
          </a:p>
        </p:txBody>
      </p:sp>
      <p:sp>
        <p:nvSpPr>
          <p:cNvPr id="9" name="Rectangle 8">
            <a:extLst>
              <a:ext uri="{FF2B5EF4-FFF2-40B4-BE49-F238E27FC236}">
                <a16:creationId xmlns:a16="http://schemas.microsoft.com/office/drawing/2014/main" id="{5EAEEA00-10B4-9443-AE0A-CFF9AC50525D}"/>
              </a:ext>
            </a:extLst>
          </p:cNvPr>
          <p:cNvSpPr/>
          <p:nvPr/>
        </p:nvSpPr>
        <p:spPr>
          <a:xfrm>
            <a:off x="1204360" y="1272964"/>
            <a:ext cx="530578" cy="53057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89C06E-E89E-6D44-916D-C0CAC1B8DDB7}"/>
              </a:ext>
            </a:extLst>
          </p:cNvPr>
          <p:cNvSpPr/>
          <p:nvPr/>
        </p:nvSpPr>
        <p:spPr>
          <a:xfrm>
            <a:off x="2124404" y="1272964"/>
            <a:ext cx="530578" cy="53057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76651C-CA0B-9D40-8CE9-3C976DE7B143}"/>
              </a:ext>
            </a:extLst>
          </p:cNvPr>
          <p:cNvSpPr/>
          <p:nvPr/>
        </p:nvSpPr>
        <p:spPr>
          <a:xfrm>
            <a:off x="3044448" y="1272964"/>
            <a:ext cx="530578" cy="53057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FF1B53-61AB-C349-A4CF-113445AABD2F}"/>
              </a:ext>
            </a:extLst>
          </p:cNvPr>
          <p:cNvSpPr/>
          <p:nvPr/>
        </p:nvSpPr>
        <p:spPr>
          <a:xfrm>
            <a:off x="3964492" y="1272964"/>
            <a:ext cx="530578" cy="53057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D7BEA3-F8B7-E249-9F82-37F8843951D3}"/>
              </a:ext>
            </a:extLst>
          </p:cNvPr>
          <p:cNvSpPr/>
          <p:nvPr/>
        </p:nvSpPr>
        <p:spPr>
          <a:xfrm>
            <a:off x="1593826" y="4811015"/>
            <a:ext cx="530578" cy="53057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FD48DF3-68DF-4A42-8931-254C04996B4E}"/>
              </a:ext>
            </a:extLst>
          </p:cNvPr>
          <p:cNvSpPr/>
          <p:nvPr/>
        </p:nvSpPr>
        <p:spPr>
          <a:xfrm>
            <a:off x="2513870" y="4811015"/>
            <a:ext cx="530578" cy="53057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C806F4F-96F7-E149-9E5C-E0B54185021F}"/>
              </a:ext>
            </a:extLst>
          </p:cNvPr>
          <p:cNvSpPr/>
          <p:nvPr/>
        </p:nvSpPr>
        <p:spPr>
          <a:xfrm>
            <a:off x="3433914" y="4811015"/>
            <a:ext cx="530578" cy="53057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Brace 15">
            <a:extLst>
              <a:ext uri="{FF2B5EF4-FFF2-40B4-BE49-F238E27FC236}">
                <a16:creationId xmlns:a16="http://schemas.microsoft.com/office/drawing/2014/main" id="{EF478745-4A49-A549-BA59-4E42B58C2184}"/>
              </a:ext>
            </a:extLst>
          </p:cNvPr>
          <p:cNvSpPr/>
          <p:nvPr/>
        </p:nvSpPr>
        <p:spPr>
          <a:xfrm>
            <a:off x="6575563" y="1441055"/>
            <a:ext cx="697055" cy="3924562"/>
          </a:xfrm>
          <a:prstGeom prst="leftBrace">
            <a:avLst>
              <a:gd name="adj1" fmla="val 16766"/>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a:extLst>
              <a:ext uri="{FF2B5EF4-FFF2-40B4-BE49-F238E27FC236}">
                <a16:creationId xmlns:a16="http://schemas.microsoft.com/office/drawing/2014/main" id="{18EF9614-1A69-A24A-893F-B7CF48D95288}"/>
              </a:ext>
            </a:extLst>
          </p:cNvPr>
          <p:cNvSpPr/>
          <p:nvPr/>
        </p:nvSpPr>
        <p:spPr>
          <a:xfrm>
            <a:off x="7390953" y="2194767"/>
            <a:ext cx="530578" cy="12148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251A7E56-950B-E04F-BF85-286B32C2080D}"/>
              </a:ext>
            </a:extLst>
          </p:cNvPr>
          <p:cNvCxnSpPr>
            <a:cxnSpLocks/>
          </p:cNvCxnSpPr>
          <p:nvPr/>
        </p:nvCxnSpPr>
        <p:spPr>
          <a:xfrm>
            <a:off x="7390953" y="231874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04F23FB-5B05-4347-8990-DC7A8119D1DB}"/>
              </a:ext>
            </a:extLst>
          </p:cNvPr>
          <p:cNvCxnSpPr>
            <a:cxnSpLocks/>
          </p:cNvCxnSpPr>
          <p:nvPr/>
        </p:nvCxnSpPr>
        <p:spPr>
          <a:xfrm>
            <a:off x="7390953" y="243011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DA9F2A-AD90-9342-8F0C-D427D043E3C1}"/>
              </a:ext>
            </a:extLst>
          </p:cNvPr>
          <p:cNvCxnSpPr>
            <a:cxnSpLocks/>
          </p:cNvCxnSpPr>
          <p:nvPr/>
        </p:nvCxnSpPr>
        <p:spPr>
          <a:xfrm>
            <a:off x="7390953" y="254147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4E70910-1DB3-D541-AA68-2248E0DBDD88}"/>
              </a:ext>
            </a:extLst>
          </p:cNvPr>
          <p:cNvCxnSpPr>
            <a:cxnSpLocks/>
          </p:cNvCxnSpPr>
          <p:nvPr/>
        </p:nvCxnSpPr>
        <p:spPr>
          <a:xfrm>
            <a:off x="7390953" y="265871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D0D7739-AA41-6E46-8A65-537FF3D37342}"/>
              </a:ext>
            </a:extLst>
          </p:cNvPr>
          <p:cNvCxnSpPr>
            <a:cxnSpLocks/>
          </p:cNvCxnSpPr>
          <p:nvPr/>
        </p:nvCxnSpPr>
        <p:spPr>
          <a:xfrm>
            <a:off x="7390953" y="276579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F2F3D78-5FF8-554E-9A38-BEDEC5A2B3EE}"/>
              </a:ext>
            </a:extLst>
          </p:cNvPr>
          <p:cNvCxnSpPr>
            <a:cxnSpLocks/>
          </p:cNvCxnSpPr>
          <p:nvPr/>
        </p:nvCxnSpPr>
        <p:spPr>
          <a:xfrm>
            <a:off x="7390953" y="287716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AFEACB7-A588-9E44-85C7-81A7F439ABB2}"/>
              </a:ext>
            </a:extLst>
          </p:cNvPr>
          <p:cNvCxnSpPr>
            <a:cxnSpLocks/>
          </p:cNvCxnSpPr>
          <p:nvPr/>
        </p:nvCxnSpPr>
        <p:spPr>
          <a:xfrm>
            <a:off x="7390953" y="298853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71E159F-994E-5C4D-A7B7-D22459816316}"/>
              </a:ext>
            </a:extLst>
          </p:cNvPr>
          <p:cNvCxnSpPr>
            <a:cxnSpLocks/>
          </p:cNvCxnSpPr>
          <p:nvPr/>
        </p:nvCxnSpPr>
        <p:spPr>
          <a:xfrm>
            <a:off x="7390953" y="309403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C95DEA8-C307-2342-94B9-31A5E59587F8}"/>
              </a:ext>
            </a:extLst>
          </p:cNvPr>
          <p:cNvCxnSpPr>
            <a:cxnSpLocks/>
          </p:cNvCxnSpPr>
          <p:nvPr/>
        </p:nvCxnSpPr>
        <p:spPr>
          <a:xfrm>
            <a:off x="7390953" y="320231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5878841-DCC6-C340-94D3-92319F4728C4}"/>
              </a:ext>
            </a:extLst>
          </p:cNvPr>
          <p:cNvCxnSpPr>
            <a:cxnSpLocks/>
          </p:cNvCxnSpPr>
          <p:nvPr/>
        </p:nvCxnSpPr>
        <p:spPr>
          <a:xfrm>
            <a:off x="7390953" y="3301957"/>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1254B294-806E-8845-91FD-C1F34BB84A7A}"/>
              </a:ext>
            </a:extLst>
          </p:cNvPr>
          <p:cNvSpPr/>
          <p:nvPr/>
        </p:nvSpPr>
        <p:spPr>
          <a:xfrm>
            <a:off x="9089051" y="3044734"/>
            <a:ext cx="530578" cy="12148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9B045A1E-4285-7946-A416-DABFDCE3182E}"/>
              </a:ext>
            </a:extLst>
          </p:cNvPr>
          <p:cNvCxnSpPr>
            <a:cxnSpLocks/>
          </p:cNvCxnSpPr>
          <p:nvPr/>
        </p:nvCxnSpPr>
        <p:spPr>
          <a:xfrm>
            <a:off x="9089051" y="316870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941C4F-29D2-2E4F-A50D-D31C8AEFDC08}"/>
              </a:ext>
            </a:extLst>
          </p:cNvPr>
          <p:cNvCxnSpPr>
            <a:cxnSpLocks/>
          </p:cNvCxnSpPr>
          <p:nvPr/>
        </p:nvCxnSpPr>
        <p:spPr>
          <a:xfrm>
            <a:off x="9089051" y="3280077"/>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5B8B545-89E9-6B44-8A01-4C0BDC214229}"/>
              </a:ext>
            </a:extLst>
          </p:cNvPr>
          <p:cNvCxnSpPr>
            <a:cxnSpLocks/>
          </p:cNvCxnSpPr>
          <p:nvPr/>
        </p:nvCxnSpPr>
        <p:spPr>
          <a:xfrm>
            <a:off x="9089051" y="3391446"/>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E7D0A59-31D1-5C4B-B8C4-74D0DBF3A9DD}"/>
              </a:ext>
            </a:extLst>
          </p:cNvPr>
          <p:cNvCxnSpPr>
            <a:cxnSpLocks/>
          </p:cNvCxnSpPr>
          <p:nvPr/>
        </p:nvCxnSpPr>
        <p:spPr>
          <a:xfrm>
            <a:off x="9089051" y="350867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2C3A6F9-F301-2E4F-BED1-3C4FE8E9F734}"/>
              </a:ext>
            </a:extLst>
          </p:cNvPr>
          <p:cNvCxnSpPr>
            <a:cxnSpLocks/>
          </p:cNvCxnSpPr>
          <p:nvPr/>
        </p:nvCxnSpPr>
        <p:spPr>
          <a:xfrm>
            <a:off x="9089051" y="361575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B79730A-C989-864A-896E-FC806D87188E}"/>
              </a:ext>
            </a:extLst>
          </p:cNvPr>
          <p:cNvCxnSpPr>
            <a:cxnSpLocks/>
          </p:cNvCxnSpPr>
          <p:nvPr/>
        </p:nvCxnSpPr>
        <p:spPr>
          <a:xfrm>
            <a:off x="9089051" y="372712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E85D694-4755-274F-85EC-88BC329A02F6}"/>
              </a:ext>
            </a:extLst>
          </p:cNvPr>
          <p:cNvCxnSpPr>
            <a:cxnSpLocks/>
          </p:cNvCxnSpPr>
          <p:nvPr/>
        </p:nvCxnSpPr>
        <p:spPr>
          <a:xfrm>
            <a:off x="9089051" y="3838497"/>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185FB26-19F7-CA4F-853A-411C0CC065EE}"/>
              </a:ext>
            </a:extLst>
          </p:cNvPr>
          <p:cNvCxnSpPr>
            <a:cxnSpLocks/>
          </p:cNvCxnSpPr>
          <p:nvPr/>
        </p:nvCxnSpPr>
        <p:spPr>
          <a:xfrm>
            <a:off x="9089051" y="3944005"/>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00181E0-4C77-0349-A214-5683E425A432}"/>
              </a:ext>
            </a:extLst>
          </p:cNvPr>
          <p:cNvCxnSpPr>
            <a:cxnSpLocks/>
          </p:cNvCxnSpPr>
          <p:nvPr/>
        </p:nvCxnSpPr>
        <p:spPr>
          <a:xfrm>
            <a:off x="9089051" y="405227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51E5C17-618C-4941-9EF5-C05FE8466630}"/>
              </a:ext>
            </a:extLst>
          </p:cNvPr>
          <p:cNvCxnSpPr>
            <a:cxnSpLocks/>
          </p:cNvCxnSpPr>
          <p:nvPr/>
        </p:nvCxnSpPr>
        <p:spPr>
          <a:xfrm>
            <a:off x="9089051" y="4151924"/>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5" name="Up Arrow 74">
            <a:extLst>
              <a:ext uri="{FF2B5EF4-FFF2-40B4-BE49-F238E27FC236}">
                <a16:creationId xmlns:a16="http://schemas.microsoft.com/office/drawing/2014/main" id="{CCFCDECE-5831-D048-A962-6A9C7FB04E10}"/>
              </a:ext>
            </a:extLst>
          </p:cNvPr>
          <p:cNvSpPr/>
          <p:nvPr/>
        </p:nvSpPr>
        <p:spPr>
          <a:xfrm rot="10800000">
            <a:off x="7508779" y="3504505"/>
            <a:ext cx="279862" cy="1410677"/>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Up Arrow 75">
            <a:extLst>
              <a:ext uri="{FF2B5EF4-FFF2-40B4-BE49-F238E27FC236}">
                <a16:creationId xmlns:a16="http://schemas.microsoft.com/office/drawing/2014/main" id="{87A34F30-DA93-5148-8036-8DA4D407B455}"/>
              </a:ext>
            </a:extLst>
          </p:cNvPr>
          <p:cNvSpPr/>
          <p:nvPr/>
        </p:nvSpPr>
        <p:spPr>
          <a:xfrm rot="10800000">
            <a:off x="7508430" y="1594922"/>
            <a:ext cx="279861" cy="559705"/>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Up Arrow 76">
            <a:extLst>
              <a:ext uri="{FF2B5EF4-FFF2-40B4-BE49-F238E27FC236}">
                <a16:creationId xmlns:a16="http://schemas.microsoft.com/office/drawing/2014/main" id="{CEBE7CF6-6E1B-174A-84D4-C724C3713CB5}"/>
              </a:ext>
            </a:extLst>
          </p:cNvPr>
          <p:cNvSpPr/>
          <p:nvPr/>
        </p:nvSpPr>
        <p:spPr>
          <a:xfrm>
            <a:off x="9226977" y="4319189"/>
            <a:ext cx="276380" cy="576968"/>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Up Arrow 78">
            <a:extLst>
              <a:ext uri="{FF2B5EF4-FFF2-40B4-BE49-F238E27FC236}">
                <a16:creationId xmlns:a16="http://schemas.microsoft.com/office/drawing/2014/main" id="{A043AFF9-2D81-C947-B2E9-5400DF3BBE93}"/>
              </a:ext>
            </a:extLst>
          </p:cNvPr>
          <p:cNvSpPr/>
          <p:nvPr/>
        </p:nvSpPr>
        <p:spPr>
          <a:xfrm>
            <a:off x="9180252" y="1644237"/>
            <a:ext cx="279862" cy="1331090"/>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Left Brace 83">
            <a:extLst>
              <a:ext uri="{FF2B5EF4-FFF2-40B4-BE49-F238E27FC236}">
                <a16:creationId xmlns:a16="http://schemas.microsoft.com/office/drawing/2014/main" id="{54E942BF-05B3-7943-A07A-F4306663BF5F}"/>
              </a:ext>
            </a:extLst>
          </p:cNvPr>
          <p:cNvSpPr/>
          <p:nvPr/>
        </p:nvSpPr>
        <p:spPr>
          <a:xfrm flipH="1">
            <a:off x="9928537" y="1417031"/>
            <a:ext cx="689236" cy="3924562"/>
          </a:xfrm>
          <a:prstGeom prst="leftBrace">
            <a:avLst>
              <a:gd name="adj1" fmla="val 16766"/>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Up Arrow 104">
            <a:extLst>
              <a:ext uri="{FF2B5EF4-FFF2-40B4-BE49-F238E27FC236}">
                <a16:creationId xmlns:a16="http://schemas.microsoft.com/office/drawing/2014/main" id="{D9C81E33-92AD-F148-9763-9F12F5C7F902}"/>
              </a:ext>
            </a:extLst>
          </p:cNvPr>
          <p:cNvSpPr/>
          <p:nvPr/>
        </p:nvSpPr>
        <p:spPr>
          <a:xfrm rot="9143330">
            <a:off x="1479964" y="1838747"/>
            <a:ext cx="251866" cy="559705"/>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Up Arrow 105">
            <a:extLst>
              <a:ext uri="{FF2B5EF4-FFF2-40B4-BE49-F238E27FC236}">
                <a16:creationId xmlns:a16="http://schemas.microsoft.com/office/drawing/2014/main" id="{148B8F50-D407-3248-88C5-DB13083CC7E4}"/>
              </a:ext>
            </a:extLst>
          </p:cNvPr>
          <p:cNvSpPr/>
          <p:nvPr/>
        </p:nvSpPr>
        <p:spPr>
          <a:xfrm rot="9800472">
            <a:off x="2329828" y="1856954"/>
            <a:ext cx="223727" cy="398232"/>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Up Arrow 106">
            <a:extLst>
              <a:ext uri="{FF2B5EF4-FFF2-40B4-BE49-F238E27FC236}">
                <a16:creationId xmlns:a16="http://schemas.microsoft.com/office/drawing/2014/main" id="{127C584A-4A33-1E40-91D3-6DD5E56203F7}"/>
              </a:ext>
            </a:extLst>
          </p:cNvPr>
          <p:cNvSpPr/>
          <p:nvPr/>
        </p:nvSpPr>
        <p:spPr>
          <a:xfrm rot="11311262">
            <a:off x="3158160" y="1821523"/>
            <a:ext cx="241654" cy="428545"/>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Up Arrow 107">
            <a:extLst>
              <a:ext uri="{FF2B5EF4-FFF2-40B4-BE49-F238E27FC236}">
                <a16:creationId xmlns:a16="http://schemas.microsoft.com/office/drawing/2014/main" id="{5C3177C8-FF9B-C844-8F11-EBBC48C16610}"/>
              </a:ext>
            </a:extLst>
          </p:cNvPr>
          <p:cNvSpPr/>
          <p:nvPr/>
        </p:nvSpPr>
        <p:spPr>
          <a:xfrm rot="11885641">
            <a:off x="4062376" y="1838529"/>
            <a:ext cx="232338" cy="587531"/>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Up Arrow 108">
            <a:extLst>
              <a:ext uri="{FF2B5EF4-FFF2-40B4-BE49-F238E27FC236}">
                <a16:creationId xmlns:a16="http://schemas.microsoft.com/office/drawing/2014/main" id="{69C83997-9003-9A45-9E40-34E042AA7140}"/>
              </a:ext>
            </a:extLst>
          </p:cNvPr>
          <p:cNvSpPr/>
          <p:nvPr/>
        </p:nvSpPr>
        <p:spPr>
          <a:xfrm rot="11657101">
            <a:off x="1807380" y="4173449"/>
            <a:ext cx="251866" cy="559705"/>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Up Arrow 109">
            <a:extLst>
              <a:ext uri="{FF2B5EF4-FFF2-40B4-BE49-F238E27FC236}">
                <a16:creationId xmlns:a16="http://schemas.microsoft.com/office/drawing/2014/main" id="{920ED008-0D07-6F4D-BC00-A2AB8F3DA5CC}"/>
              </a:ext>
            </a:extLst>
          </p:cNvPr>
          <p:cNvSpPr/>
          <p:nvPr/>
        </p:nvSpPr>
        <p:spPr>
          <a:xfrm rot="10800000">
            <a:off x="2656060" y="4218497"/>
            <a:ext cx="251866" cy="559705"/>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Up Arrow 110">
            <a:extLst>
              <a:ext uri="{FF2B5EF4-FFF2-40B4-BE49-F238E27FC236}">
                <a16:creationId xmlns:a16="http://schemas.microsoft.com/office/drawing/2014/main" id="{D045B4D3-DA5B-AD45-B123-F1B79B4D32A9}"/>
              </a:ext>
            </a:extLst>
          </p:cNvPr>
          <p:cNvSpPr/>
          <p:nvPr/>
        </p:nvSpPr>
        <p:spPr>
          <a:xfrm rot="9879164">
            <a:off x="3470999" y="4048123"/>
            <a:ext cx="261181" cy="667692"/>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B7216742-A9A4-2247-B7EA-3D3E124388D6}"/>
              </a:ext>
            </a:extLst>
          </p:cNvPr>
          <p:cNvSpPr/>
          <p:nvPr/>
        </p:nvSpPr>
        <p:spPr>
          <a:xfrm>
            <a:off x="159710" y="5533575"/>
            <a:ext cx="11198726" cy="892552"/>
          </a:xfrm>
          <a:prstGeom prst="rect">
            <a:avLst/>
          </a:prstGeom>
          <a:noFill/>
        </p:spPr>
        <p:txBody>
          <a:bodyPr wrap="square" lIns="91440" tIns="45720" rIns="91440" bIns="45720">
            <a:spAutoFit/>
          </a:bodyPr>
          <a:lstStyle/>
          <a:p>
            <a:pPr algn="ctr"/>
            <a:r>
              <a:rPr lang="en-US" sz="2600" b="0" cap="none" spc="0" dirty="0">
                <a:ln w="0"/>
                <a:solidFill>
                  <a:schemeClr val="tx1"/>
                </a:solidFill>
                <a:effectLst>
                  <a:outerShdw blurRad="38100" dist="19050" dir="2700000" algn="tl" rotWithShape="0">
                    <a:schemeClr val="dk1">
                      <a:alpha val="40000"/>
                    </a:schemeClr>
                  </a:outerShdw>
                </a:effectLst>
              </a:rPr>
              <a:t>Interconnection Network can be visualized as queues of buffers transporting packets</a:t>
            </a:r>
          </a:p>
        </p:txBody>
      </p:sp>
      <p:sp>
        <p:nvSpPr>
          <p:cNvPr id="95" name="TextBox 94">
            <a:extLst>
              <a:ext uri="{FF2B5EF4-FFF2-40B4-BE49-F238E27FC236}">
                <a16:creationId xmlns:a16="http://schemas.microsoft.com/office/drawing/2014/main" id="{80DBF5EB-285E-CC45-B284-FC796E401A31}"/>
              </a:ext>
            </a:extLst>
          </p:cNvPr>
          <p:cNvSpPr txBox="1"/>
          <p:nvPr/>
        </p:nvSpPr>
        <p:spPr>
          <a:xfrm>
            <a:off x="7069843" y="4901214"/>
            <a:ext cx="1272845" cy="646331"/>
          </a:xfrm>
          <a:prstGeom prst="rect">
            <a:avLst/>
          </a:prstGeom>
          <a:noFill/>
        </p:spPr>
        <p:txBody>
          <a:bodyPr wrap="square" rtlCol="0">
            <a:spAutoFit/>
          </a:bodyPr>
          <a:lstStyle/>
          <a:p>
            <a:pPr algn="ctr"/>
            <a:r>
              <a:rPr lang="en-US" dirty="0"/>
              <a:t>Incoming Queue</a:t>
            </a:r>
          </a:p>
        </p:txBody>
      </p:sp>
      <p:pic>
        <p:nvPicPr>
          <p:cNvPr id="96" name="Picture 95" descr="A picture containing light&#10;&#10;Description automatically generated">
            <a:extLst>
              <a:ext uri="{FF2B5EF4-FFF2-40B4-BE49-F238E27FC236}">
                <a16:creationId xmlns:a16="http://schemas.microsoft.com/office/drawing/2014/main" id="{058AEE46-6230-644F-BB07-798B7DF33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110" y="2921751"/>
            <a:ext cx="753282" cy="596477"/>
          </a:xfrm>
          <a:prstGeom prst="rect">
            <a:avLst/>
          </a:prstGeom>
        </p:spPr>
      </p:pic>
      <p:sp>
        <p:nvSpPr>
          <p:cNvPr id="97" name="TextBox 96">
            <a:extLst>
              <a:ext uri="{FF2B5EF4-FFF2-40B4-BE49-F238E27FC236}">
                <a16:creationId xmlns:a16="http://schemas.microsoft.com/office/drawing/2014/main" id="{424497BB-6AAA-504A-B733-EB436DDE5323}"/>
              </a:ext>
            </a:extLst>
          </p:cNvPr>
          <p:cNvSpPr txBox="1"/>
          <p:nvPr/>
        </p:nvSpPr>
        <p:spPr>
          <a:xfrm>
            <a:off x="8776213" y="4887244"/>
            <a:ext cx="1272845" cy="646331"/>
          </a:xfrm>
          <a:prstGeom prst="rect">
            <a:avLst/>
          </a:prstGeom>
          <a:noFill/>
        </p:spPr>
        <p:txBody>
          <a:bodyPr wrap="square" rtlCol="0">
            <a:spAutoFit/>
          </a:bodyPr>
          <a:lstStyle/>
          <a:p>
            <a:pPr algn="ctr"/>
            <a:r>
              <a:rPr lang="en-US" dirty="0"/>
              <a:t>Outgoing Queue</a:t>
            </a:r>
          </a:p>
        </p:txBody>
      </p:sp>
      <p:sp>
        <p:nvSpPr>
          <p:cNvPr id="98" name="TextBox 97">
            <a:extLst>
              <a:ext uri="{FF2B5EF4-FFF2-40B4-BE49-F238E27FC236}">
                <a16:creationId xmlns:a16="http://schemas.microsoft.com/office/drawing/2014/main" id="{671986B9-E2B2-7E4D-9425-30EA04DADB98}"/>
              </a:ext>
            </a:extLst>
          </p:cNvPr>
          <p:cNvSpPr txBox="1"/>
          <p:nvPr/>
        </p:nvSpPr>
        <p:spPr>
          <a:xfrm>
            <a:off x="10273155" y="3019242"/>
            <a:ext cx="2091998" cy="707886"/>
          </a:xfrm>
          <a:prstGeom prst="rect">
            <a:avLst/>
          </a:prstGeom>
          <a:noFill/>
        </p:spPr>
        <p:txBody>
          <a:bodyPr wrap="square" rtlCol="0">
            <a:spAutoFit/>
          </a:bodyPr>
          <a:lstStyle/>
          <a:p>
            <a:pPr algn="ctr"/>
            <a:r>
              <a:rPr lang="en-US" sz="2000" dirty="0"/>
              <a:t>Finite Network Buffers</a:t>
            </a:r>
          </a:p>
        </p:txBody>
      </p:sp>
    </p:spTree>
    <p:extLst>
      <p:ext uri="{BB962C8B-B14F-4D97-AF65-F5344CB8AC3E}">
        <p14:creationId xmlns:p14="http://schemas.microsoft.com/office/powerpoint/2010/main" val="290454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animBg="1"/>
      <p:bldP spid="63" grpId="0" animBg="1"/>
      <p:bldP spid="75" grpId="0" animBg="1"/>
      <p:bldP spid="76" grpId="0" animBg="1"/>
      <p:bldP spid="77" grpId="0" animBg="1"/>
      <p:bldP spid="79" grpId="0" animBg="1"/>
      <p:bldP spid="84" grpId="0" animBg="1"/>
      <p:bldP spid="112" grpId="0"/>
      <p:bldP spid="95" grpId="0"/>
      <p:bldP spid="97" grpId="0"/>
      <p:bldP spid="9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F70F-DABE-6448-830F-37B6E619ACD4}"/>
              </a:ext>
            </a:extLst>
          </p:cNvPr>
          <p:cNvSpPr>
            <a:spLocks noGrp="1"/>
          </p:cNvSpPr>
          <p:nvPr>
            <p:ph type="title"/>
          </p:nvPr>
        </p:nvSpPr>
        <p:spPr/>
        <p:txBody>
          <a:bodyPr/>
          <a:lstStyle/>
          <a:p>
            <a:r>
              <a:rPr lang="en-US" dirty="0"/>
              <a:t>99%-tile Packet Latency</a:t>
            </a:r>
          </a:p>
        </p:txBody>
      </p:sp>
      <p:sp>
        <p:nvSpPr>
          <p:cNvPr id="3" name="Content Placeholder 2">
            <a:extLst>
              <a:ext uri="{FF2B5EF4-FFF2-40B4-BE49-F238E27FC236}">
                <a16:creationId xmlns:a16="http://schemas.microsoft.com/office/drawing/2014/main" id="{1EC880E3-C694-B94F-9A00-E1EA5AE3E9DD}"/>
              </a:ext>
            </a:extLst>
          </p:cNvPr>
          <p:cNvSpPr>
            <a:spLocks noGrp="1"/>
          </p:cNvSpPr>
          <p:nvPr>
            <p:ph idx="1"/>
          </p:nvPr>
        </p:nvSpPr>
        <p:spPr>
          <a:xfrm>
            <a:off x="393107" y="4288971"/>
            <a:ext cx="10707879" cy="2028702"/>
          </a:xfrm>
        </p:spPr>
        <p:txBody>
          <a:bodyPr/>
          <a:lstStyle/>
          <a:p>
            <a:r>
              <a:rPr lang="en-US" dirty="0"/>
              <a:t>99%-tile packet latency graph for real application</a:t>
            </a:r>
          </a:p>
          <a:p>
            <a:r>
              <a:rPr lang="en-US" dirty="0"/>
              <a:t>Only in few cases DRAIN (VN-1, VC-2) shows higher latency</a:t>
            </a:r>
          </a:p>
        </p:txBody>
      </p:sp>
      <p:sp>
        <p:nvSpPr>
          <p:cNvPr id="4" name="Footer Placeholder 3">
            <a:extLst>
              <a:ext uri="{FF2B5EF4-FFF2-40B4-BE49-F238E27FC236}">
                <a16:creationId xmlns:a16="http://schemas.microsoft.com/office/drawing/2014/main" id="{1FC60A84-FBD3-BF4B-A96A-45368C69BED2}"/>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F286BF92-18EC-C740-B9CE-4D10B50ACFDE}"/>
              </a:ext>
            </a:extLst>
          </p:cNvPr>
          <p:cNvSpPr>
            <a:spLocks noGrp="1"/>
          </p:cNvSpPr>
          <p:nvPr>
            <p:ph type="sldNum" sz="quarter" idx="12"/>
          </p:nvPr>
        </p:nvSpPr>
        <p:spPr/>
        <p:txBody>
          <a:bodyPr/>
          <a:lstStyle/>
          <a:p>
            <a:fld id="{0D1D0697-F66A-EE4C-B4D3-9802540BCCA0}" type="slidenum">
              <a:rPr lang="en-US" smtClean="0"/>
              <a:t>30</a:t>
            </a:fld>
            <a:endParaRPr lang="en-US"/>
          </a:p>
        </p:txBody>
      </p:sp>
      <p:pic>
        <p:nvPicPr>
          <p:cNvPr id="7" name="Picture 6" descr="A screenshot of a cell phone&#10;&#10;Description automatically generated">
            <a:extLst>
              <a:ext uri="{FF2B5EF4-FFF2-40B4-BE49-F238E27FC236}">
                <a16:creationId xmlns:a16="http://schemas.microsoft.com/office/drawing/2014/main" id="{0B32CC64-56FA-1341-A63D-014509018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596" y="1106179"/>
            <a:ext cx="5422900" cy="2768600"/>
          </a:xfrm>
          <a:prstGeom prst="rect">
            <a:avLst/>
          </a:prstGeom>
        </p:spPr>
      </p:pic>
    </p:spTree>
    <p:extLst>
      <p:ext uri="{BB962C8B-B14F-4D97-AF65-F5344CB8AC3E}">
        <p14:creationId xmlns:p14="http://schemas.microsoft.com/office/powerpoint/2010/main" val="42884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BBEC-24F7-4B90-91A9-6E03867D7FE4}"/>
              </a:ext>
            </a:extLst>
          </p:cNvPr>
          <p:cNvSpPr>
            <a:spLocks noGrp="1"/>
          </p:cNvSpPr>
          <p:nvPr>
            <p:ph type="title"/>
          </p:nvPr>
        </p:nvSpPr>
        <p:spPr/>
        <p:txBody>
          <a:bodyPr/>
          <a:lstStyle/>
          <a:p>
            <a:r>
              <a:rPr lang="en-US" dirty="0"/>
              <a:t>Router Area &amp; Power</a:t>
            </a:r>
          </a:p>
        </p:txBody>
      </p:sp>
      <p:sp>
        <p:nvSpPr>
          <p:cNvPr id="3" name="Content Placeholder 2">
            <a:extLst>
              <a:ext uri="{FF2B5EF4-FFF2-40B4-BE49-F238E27FC236}">
                <a16:creationId xmlns:a16="http://schemas.microsoft.com/office/drawing/2014/main" id="{A2352728-ABDB-4DAF-B989-6DDA2787AC50}"/>
              </a:ext>
            </a:extLst>
          </p:cNvPr>
          <p:cNvSpPr>
            <a:spLocks noGrp="1"/>
          </p:cNvSpPr>
          <p:nvPr>
            <p:ph idx="1"/>
          </p:nvPr>
        </p:nvSpPr>
        <p:spPr>
          <a:xfrm>
            <a:off x="393107" y="4443211"/>
            <a:ext cx="10707879" cy="1378040"/>
          </a:xfrm>
        </p:spPr>
        <p:txBody>
          <a:bodyPr/>
          <a:lstStyle/>
          <a:p>
            <a:r>
              <a:rPr lang="en-US" dirty="0"/>
              <a:t>72% reduction in Area compared to baseline</a:t>
            </a:r>
          </a:p>
          <a:p>
            <a:r>
              <a:rPr lang="en-US" dirty="0"/>
              <a:t>77% reduction in Power compared to baseline</a:t>
            </a:r>
          </a:p>
        </p:txBody>
      </p:sp>
      <p:sp>
        <p:nvSpPr>
          <p:cNvPr id="4" name="Footer Placeholder 3">
            <a:extLst>
              <a:ext uri="{FF2B5EF4-FFF2-40B4-BE49-F238E27FC236}">
                <a16:creationId xmlns:a16="http://schemas.microsoft.com/office/drawing/2014/main" id="{F651E41C-A5A0-49C5-A2BF-898FF417D7AC}"/>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BBCCBAC6-3A7A-47E5-AB2C-D653B8A941DB}"/>
              </a:ext>
            </a:extLst>
          </p:cNvPr>
          <p:cNvSpPr>
            <a:spLocks noGrp="1"/>
          </p:cNvSpPr>
          <p:nvPr>
            <p:ph type="sldNum" sz="quarter" idx="12"/>
          </p:nvPr>
        </p:nvSpPr>
        <p:spPr/>
        <p:txBody>
          <a:bodyPr/>
          <a:lstStyle/>
          <a:p>
            <a:fld id="{0D1D0697-F66A-EE4C-B4D3-9802540BCCA0}" type="slidenum">
              <a:rPr lang="en-US" smtClean="0"/>
              <a:t>31</a:t>
            </a:fld>
            <a:endParaRPr lang="en-US"/>
          </a:p>
        </p:txBody>
      </p:sp>
      <p:pic>
        <p:nvPicPr>
          <p:cNvPr id="7" name="Picture 6">
            <a:extLst>
              <a:ext uri="{FF2B5EF4-FFF2-40B4-BE49-F238E27FC236}">
                <a16:creationId xmlns:a16="http://schemas.microsoft.com/office/drawing/2014/main" id="{E26819FF-4CDA-5D42-A5BB-9FBDF98F4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440" y="1377458"/>
            <a:ext cx="6155781" cy="2440784"/>
          </a:xfrm>
          <a:prstGeom prst="rect">
            <a:avLst/>
          </a:prstGeom>
        </p:spPr>
      </p:pic>
    </p:spTree>
    <p:extLst>
      <p:ext uri="{BB962C8B-B14F-4D97-AF65-F5344CB8AC3E}">
        <p14:creationId xmlns:p14="http://schemas.microsoft.com/office/powerpoint/2010/main" val="255442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51B-5D02-4F09-9022-FC934DEE5E5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E56EF8C-491A-4771-9FFC-1EB84925B393}"/>
              </a:ext>
            </a:extLst>
          </p:cNvPr>
          <p:cNvSpPr>
            <a:spLocks noGrp="1"/>
          </p:cNvSpPr>
          <p:nvPr>
            <p:ph idx="1"/>
          </p:nvPr>
        </p:nvSpPr>
        <p:spPr>
          <a:xfrm>
            <a:off x="393107" y="1128939"/>
            <a:ext cx="10707879" cy="5533118"/>
          </a:xfrm>
        </p:spPr>
        <p:txBody>
          <a:bodyPr>
            <a:normAutofit fontScale="85000" lnSpcReduction="20000"/>
          </a:bodyPr>
          <a:lstStyle/>
          <a:p>
            <a:r>
              <a:rPr lang="en-US" dirty="0">
                <a:solidFill>
                  <a:schemeClr val="tx1"/>
                </a:solidFill>
              </a:rPr>
              <a:t>Background: Deadlocks</a:t>
            </a:r>
          </a:p>
          <a:p>
            <a:r>
              <a:rPr lang="en-US" dirty="0">
                <a:solidFill>
                  <a:schemeClr val="tx1"/>
                </a:solidFill>
              </a:rPr>
              <a:t>Current Solutions</a:t>
            </a:r>
          </a:p>
          <a:p>
            <a:r>
              <a:rPr lang="en-US" dirty="0">
                <a:solidFill>
                  <a:schemeClr val="tx1"/>
                </a:solidFill>
              </a:rPr>
              <a:t>DRAIN</a:t>
            </a:r>
          </a:p>
          <a:p>
            <a:pPr lvl="1"/>
            <a:r>
              <a:rPr lang="en-US" sz="3000" dirty="0">
                <a:solidFill>
                  <a:schemeClr val="tx1"/>
                </a:solidFill>
              </a:rPr>
              <a:t>Concept</a:t>
            </a:r>
          </a:p>
          <a:p>
            <a:pPr lvl="1"/>
            <a:r>
              <a:rPr lang="en-US" sz="3000" dirty="0">
                <a:solidFill>
                  <a:schemeClr val="tx1"/>
                </a:solidFill>
              </a:rPr>
              <a:t>Walk-through</a:t>
            </a:r>
          </a:p>
          <a:p>
            <a:pPr lvl="1"/>
            <a:r>
              <a:rPr lang="en-US" sz="3000" dirty="0">
                <a:solidFill>
                  <a:schemeClr val="tx1"/>
                </a:solidFill>
              </a:rPr>
              <a:t>Deadlock freedom proof</a:t>
            </a:r>
          </a:p>
          <a:p>
            <a:pPr lvl="1"/>
            <a:r>
              <a:rPr lang="en-US" sz="3000" dirty="0">
                <a:solidFill>
                  <a:schemeClr val="tx1"/>
                </a:solidFill>
              </a:rPr>
              <a:t>Router </a:t>
            </a:r>
            <a:r>
              <a:rPr lang="en-US" sz="3000" dirty="0" err="1">
                <a:solidFill>
                  <a:schemeClr val="tx1"/>
                </a:solidFill>
              </a:rPr>
              <a:t>microarch</a:t>
            </a:r>
            <a:endParaRPr lang="en-US" sz="3000" dirty="0">
              <a:solidFill>
                <a:schemeClr val="tx1"/>
              </a:solidFill>
            </a:endParaRPr>
          </a:p>
          <a:p>
            <a:r>
              <a:rPr lang="en-US" dirty="0">
                <a:solidFill>
                  <a:schemeClr val="tx1"/>
                </a:solidFill>
              </a:rPr>
              <a:t>Evaluations</a:t>
            </a:r>
          </a:p>
          <a:p>
            <a:pPr lvl="1"/>
            <a:r>
              <a:rPr lang="en-US" sz="3000" dirty="0">
                <a:solidFill>
                  <a:schemeClr val="tx1"/>
                </a:solidFill>
              </a:rPr>
              <a:t>Methodology</a:t>
            </a:r>
          </a:p>
          <a:p>
            <a:pPr lvl="1"/>
            <a:r>
              <a:rPr lang="en-US" sz="3000" dirty="0">
                <a:solidFill>
                  <a:schemeClr val="tx1"/>
                </a:solidFill>
              </a:rPr>
              <a:t>Results</a:t>
            </a:r>
          </a:p>
          <a:p>
            <a:r>
              <a:rPr lang="en-US" b="1" dirty="0">
                <a:solidFill>
                  <a:srgbClr val="C00000"/>
                </a:solidFill>
              </a:rPr>
              <a:t>Conclusion</a:t>
            </a:r>
          </a:p>
        </p:txBody>
      </p:sp>
      <p:sp>
        <p:nvSpPr>
          <p:cNvPr id="7" name="Slide Number Placeholder 6">
            <a:extLst>
              <a:ext uri="{FF2B5EF4-FFF2-40B4-BE49-F238E27FC236}">
                <a16:creationId xmlns:a16="http://schemas.microsoft.com/office/drawing/2014/main" id="{E97DC578-4547-4010-96EE-2A800A43DB67}"/>
              </a:ext>
            </a:extLst>
          </p:cNvPr>
          <p:cNvSpPr>
            <a:spLocks noGrp="1"/>
          </p:cNvSpPr>
          <p:nvPr>
            <p:ph type="sldNum" sz="quarter" idx="12"/>
          </p:nvPr>
        </p:nvSpPr>
        <p:spPr/>
        <p:txBody>
          <a:bodyPr/>
          <a:lstStyle/>
          <a:p>
            <a:fld id="{0D1D0697-F66A-EE4C-B4D3-9802540BCCA0}" type="slidenum">
              <a:rPr lang="en-US" smtClean="0"/>
              <a:t>32</a:t>
            </a:fld>
            <a:endParaRPr lang="en-US"/>
          </a:p>
        </p:txBody>
      </p:sp>
      <p:sp>
        <p:nvSpPr>
          <p:cNvPr id="6" name="Footer Placeholder 3">
            <a:extLst>
              <a:ext uri="{FF2B5EF4-FFF2-40B4-BE49-F238E27FC236}">
                <a16:creationId xmlns:a16="http://schemas.microsoft.com/office/drawing/2014/main" id="{9EC307D2-6DB1-48BD-BA3E-0D078504F71E}"/>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354749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5E6B-B509-6941-BEA0-FBBF3F2E5086}"/>
              </a:ext>
            </a:extLst>
          </p:cNvPr>
          <p:cNvSpPr>
            <a:spLocks noGrp="1"/>
          </p:cNvSpPr>
          <p:nvPr>
            <p:ph type="title"/>
          </p:nvPr>
        </p:nvSpPr>
        <p:spPr/>
        <p:txBody>
          <a:bodyPr/>
          <a:lstStyle/>
          <a:p>
            <a:r>
              <a:rPr lang="en-US" dirty="0"/>
              <a:t>Classification: Taking a lookback</a:t>
            </a:r>
          </a:p>
        </p:txBody>
      </p:sp>
      <p:sp>
        <p:nvSpPr>
          <p:cNvPr id="3" name="Content Placeholder 2">
            <a:extLst>
              <a:ext uri="{FF2B5EF4-FFF2-40B4-BE49-F238E27FC236}">
                <a16:creationId xmlns:a16="http://schemas.microsoft.com/office/drawing/2014/main" id="{9AD67AE9-2217-F34B-9644-12916AD9B833}"/>
              </a:ext>
            </a:extLst>
          </p:cNvPr>
          <p:cNvSpPr>
            <a:spLocks noGrp="1"/>
          </p:cNvSpPr>
          <p:nvPr>
            <p:ph idx="1"/>
          </p:nvPr>
        </p:nvSpPr>
        <p:spPr/>
        <p:txBody>
          <a:bodyPr>
            <a:normAutofit/>
          </a:bodyPr>
          <a:lstStyle/>
          <a:p>
            <a:r>
              <a:rPr lang="en-US" dirty="0"/>
              <a:t>Proactive Techniques</a:t>
            </a:r>
          </a:p>
          <a:p>
            <a:pPr lvl="1"/>
            <a:r>
              <a:rPr lang="en-US" dirty="0"/>
              <a:t>Avoid deadlock to begin with</a:t>
            </a:r>
          </a:p>
          <a:p>
            <a:r>
              <a:rPr lang="en-US" dirty="0"/>
              <a:t>Reactive Techniques</a:t>
            </a:r>
          </a:p>
          <a:p>
            <a:pPr lvl="1"/>
            <a:r>
              <a:rPr lang="en-US" dirty="0"/>
              <a:t>Allows deadlock in the network</a:t>
            </a:r>
          </a:p>
          <a:p>
            <a:pPr lvl="1"/>
            <a:r>
              <a:rPr lang="en-US" dirty="0"/>
              <a:t>Detects deadlocks and recovers from deadlock</a:t>
            </a:r>
          </a:p>
          <a:p>
            <a:r>
              <a:rPr lang="en-US" dirty="0"/>
              <a:t>DRAIN: </a:t>
            </a:r>
            <a:r>
              <a:rPr lang="en-US" dirty="0" err="1"/>
              <a:t>Subactive</a:t>
            </a:r>
            <a:r>
              <a:rPr lang="en-US" dirty="0"/>
              <a:t> Techniques</a:t>
            </a:r>
          </a:p>
          <a:p>
            <a:pPr lvl="1"/>
            <a:r>
              <a:rPr lang="en-US" dirty="0"/>
              <a:t>Allows deadlock in the network</a:t>
            </a:r>
          </a:p>
          <a:p>
            <a:pPr lvl="1"/>
            <a:r>
              <a:rPr lang="en-US" dirty="0"/>
              <a:t> Obliviously flushes network to remove any deadlocks</a:t>
            </a:r>
          </a:p>
        </p:txBody>
      </p:sp>
      <p:sp>
        <p:nvSpPr>
          <p:cNvPr id="4" name="Footer Placeholder 3">
            <a:extLst>
              <a:ext uri="{FF2B5EF4-FFF2-40B4-BE49-F238E27FC236}">
                <a16:creationId xmlns:a16="http://schemas.microsoft.com/office/drawing/2014/main" id="{30E272A3-C271-DA4E-9638-827AFAB9753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056C3B27-3AEE-BF46-B0CE-C50D5C92E277}"/>
              </a:ext>
            </a:extLst>
          </p:cNvPr>
          <p:cNvSpPr>
            <a:spLocks noGrp="1"/>
          </p:cNvSpPr>
          <p:nvPr>
            <p:ph type="sldNum" sz="quarter" idx="12"/>
          </p:nvPr>
        </p:nvSpPr>
        <p:spPr/>
        <p:txBody>
          <a:bodyPr/>
          <a:lstStyle/>
          <a:p>
            <a:fld id="{0D1D0697-F66A-EE4C-B4D3-9802540BCCA0}" type="slidenum">
              <a:rPr lang="en-US" smtClean="0"/>
              <a:t>33</a:t>
            </a:fld>
            <a:endParaRPr lang="en-US"/>
          </a:p>
        </p:txBody>
      </p:sp>
      <p:sp>
        <p:nvSpPr>
          <p:cNvPr id="6" name="Rectangle 5">
            <a:extLst>
              <a:ext uri="{FF2B5EF4-FFF2-40B4-BE49-F238E27FC236}">
                <a16:creationId xmlns:a16="http://schemas.microsoft.com/office/drawing/2014/main" id="{F05CDAF8-20A7-4C7B-A73C-9679E3BD0421}"/>
              </a:ext>
            </a:extLst>
          </p:cNvPr>
          <p:cNvSpPr/>
          <p:nvPr/>
        </p:nvSpPr>
        <p:spPr>
          <a:xfrm>
            <a:off x="393106" y="4191000"/>
            <a:ext cx="9567323" cy="1837157"/>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5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C96691FC-3C18-A749-A278-C5E47DD70970}"/>
              </a:ext>
            </a:extLst>
          </p:cNvPr>
          <p:cNvGraphicFramePr>
            <a:graphicFrameLocks noGrp="1"/>
          </p:cNvGraphicFramePr>
          <p:nvPr>
            <p:ph idx="1"/>
            <p:extLst>
              <p:ext uri="{D42A27DB-BD31-4B8C-83A1-F6EECF244321}">
                <p14:modId xmlns:p14="http://schemas.microsoft.com/office/powerpoint/2010/main" val="1618552216"/>
              </p:ext>
            </p:extLst>
          </p:nvPr>
        </p:nvGraphicFramePr>
        <p:xfrm>
          <a:off x="301625" y="1067246"/>
          <a:ext cx="11331575" cy="3302000"/>
        </p:xfrm>
        <a:graphic>
          <a:graphicData uri="http://schemas.openxmlformats.org/drawingml/2006/table">
            <a:tbl>
              <a:tblPr firstRow="1" bandRow="1">
                <a:tableStyleId>{5C22544A-7EE6-4342-B048-85BDC9FD1C3A}</a:tableStyleId>
              </a:tblPr>
              <a:tblGrid>
                <a:gridCol w="1781175">
                  <a:extLst>
                    <a:ext uri="{9D8B030D-6E8A-4147-A177-3AD203B41FA5}">
                      <a16:colId xmlns:a16="http://schemas.microsoft.com/office/drawing/2014/main" val="1871353799"/>
                    </a:ext>
                  </a:extLst>
                </a:gridCol>
                <a:gridCol w="1168400">
                  <a:extLst>
                    <a:ext uri="{9D8B030D-6E8A-4147-A177-3AD203B41FA5}">
                      <a16:colId xmlns:a16="http://schemas.microsoft.com/office/drawing/2014/main" val="237566872"/>
                    </a:ext>
                  </a:extLst>
                </a:gridCol>
                <a:gridCol w="1562100">
                  <a:extLst>
                    <a:ext uri="{9D8B030D-6E8A-4147-A177-3AD203B41FA5}">
                      <a16:colId xmlns:a16="http://schemas.microsoft.com/office/drawing/2014/main" val="4012784762"/>
                    </a:ext>
                  </a:extLst>
                </a:gridCol>
                <a:gridCol w="1181100">
                  <a:extLst>
                    <a:ext uri="{9D8B030D-6E8A-4147-A177-3AD203B41FA5}">
                      <a16:colId xmlns:a16="http://schemas.microsoft.com/office/drawing/2014/main" val="1299573098"/>
                    </a:ext>
                  </a:extLst>
                </a:gridCol>
                <a:gridCol w="1752600">
                  <a:extLst>
                    <a:ext uri="{9D8B030D-6E8A-4147-A177-3AD203B41FA5}">
                      <a16:colId xmlns:a16="http://schemas.microsoft.com/office/drawing/2014/main" val="389462075"/>
                    </a:ext>
                  </a:extLst>
                </a:gridCol>
                <a:gridCol w="1803400">
                  <a:extLst>
                    <a:ext uri="{9D8B030D-6E8A-4147-A177-3AD203B41FA5}">
                      <a16:colId xmlns:a16="http://schemas.microsoft.com/office/drawing/2014/main" val="1993671207"/>
                    </a:ext>
                  </a:extLst>
                </a:gridCol>
                <a:gridCol w="2082800">
                  <a:extLst>
                    <a:ext uri="{9D8B030D-6E8A-4147-A177-3AD203B41FA5}">
                      <a16:colId xmlns:a16="http://schemas.microsoft.com/office/drawing/2014/main" val="4148274431"/>
                    </a:ext>
                  </a:extLst>
                </a:gridCol>
              </a:tblGrid>
              <a:tr h="128648">
                <a:tc>
                  <a:txBody>
                    <a:bodyPr/>
                    <a:lstStyle/>
                    <a:p>
                      <a:pPr algn="ctr"/>
                      <a:r>
                        <a:rPr lang="en-US" dirty="0"/>
                        <a:t>Design</a:t>
                      </a:r>
                    </a:p>
                  </a:txBody>
                  <a:tcPr anchor="ctr"/>
                </a:tc>
                <a:tc>
                  <a:txBody>
                    <a:bodyPr/>
                    <a:lstStyle/>
                    <a:p>
                      <a:pPr algn="ctr"/>
                      <a:r>
                        <a:rPr lang="en-US" dirty="0"/>
                        <a:t>Type of Solution</a:t>
                      </a:r>
                    </a:p>
                  </a:txBody>
                  <a:tcPr anchor="ctr"/>
                </a:tc>
                <a:tc>
                  <a:txBody>
                    <a:bodyPr/>
                    <a:lstStyle/>
                    <a:p>
                      <a:pPr algn="ctr"/>
                      <a:r>
                        <a:rPr lang="en-US" dirty="0"/>
                        <a:t>High Performance</a:t>
                      </a:r>
                    </a:p>
                  </a:txBody>
                  <a:tcPr anchor="ctr"/>
                </a:tc>
                <a:tc>
                  <a:txBody>
                    <a:bodyPr/>
                    <a:lstStyle/>
                    <a:p>
                      <a:pPr algn="ctr"/>
                      <a:r>
                        <a:rPr lang="en-US" dirty="0"/>
                        <a:t>Low Area Power</a:t>
                      </a:r>
                    </a:p>
                  </a:txBody>
                  <a:tcPr anchor="ctr"/>
                </a:tc>
                <a:tc>
                  <a:txBody>
                    <a:bodyPr/>
                    <a:lstStyle/>
                    <a:p>
                      <a:pPr algn="ctr"/>
                      <a:r>
                        <a:rPr lang="en-US" dirty="0"/>
                        <a:t>Low Hardware Complexity</a:t>
                      </a:r>
                    </a:p>
                  </a:txBody>
                  <a:tcPr anchor="ctr"/>
                </a:tc>
                <a:tc>
                  <a:txBody>
                    <a:bodyPr/>
                    <a:lstStyle/>
                    <a:p>
                      <a:pPr algn="ctr"/>
                      <a:r>
                        <a:rPr lang="en-US" dirty="0"/>
                        <a:t>Routing Deadlock-free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latin typeface="+mn-lt"/>
                          <a:ea typeface="+mn-ea"/>
                          <a:cs typeface="+mn-cs"/>
                        </a:rPr>
                        <a:t>Protocol Deadlock-free</a:t>
                      </a:r>
                    </a:p>
                  </a:txBody>
                  <a:tcPr anchor="ctr"/>
                </a:tc>
                <a:extLst>
                  <a:ext uri="{0D108BD9-81ED-4DB2-BD59-A6C34878D82A}">
                    <a16:rowId xmlns:a16="http://schemas.microsoft.com/office/drawing/2014/main" val="1932162805"/>
                  </a:ext>
                </a:extLst>
              </a:tr>
              <a:tr h="370840">
                <a:tc>
                  <a:txBody>
                    <a:bodyPr/>
                    <a:lstStyle/>
                    <a:p>
                      <a:r>
                        <a:rPr lang="en-US" dirty="0"/>
                        <a:t>Turn Restriction</a:t>
                      </a:r>
                    </a:p>
                  </a:txBody>
                  <a:tcPr/>
                </a:tc>
                <a:tc>
                  <a:txBody>
                    <a:bodyPr/>
                    <a:lstStyle/>
                    <a:p>
                      <a:pPr algn="ctr"/>
                      <a:r>
                        <a:rPr lang="en-US" dirty="0"/>
                        <a:t>Proactive</a:t>
                      </a:r>
                    </a:p>
                  </a:txBody>
                  <a:tcPr anchor="ct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249359230"/>
                  </a:ext>
                </a:extLst>
              </a:tr>
              <a:tr h="370840">
                <a:tc>
                  <a:txBody>
                    <a:bodyPr/>
                    <a:lstStyle/>
                    <a:p>
                      <a:r>
                        <a:rPr lang="en-US" dirty="0"/>
                        <a:t>Escape VC</a:t>
                      </a:r>
                    </a:p>
                  </a:txBody>
                  <a:tcPr/>
                </a:tc>
                <a:tc>
                  <a:txBody>
                    <a:bodyPr/>
                    <a:lstStyle/>
                    <a:p>
                      <a:pPr algn="ctr"/>
                      <a:r>
                        <a:rPr lang="en-US" dirty="0"/>
                        <a:t>Proactive</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95121285"/>
                  </a:ext>
                </a:extLst>
              </a:tr>
              <a:tr h="370840">
                <a:tc>
                  <a:txBody>
                    <a:bodyPr/>
                    <a:lstStyle/>
                    <a:p>
                      <a:r>
                        <a:rPr lang="en-US" dirty="0"/>
                        <a:t>Virtual Network</a:t>
                      </a:r>
                    </a:p>
                  </a:txBody>
                  <a:tcPr/>
                </a:tc>
                <a:tc>
                  <a:txBody>
                    <a:bodyPr/>
                    <a:lstStyle/>
                    <a:p>
                      <a:pPr algn="ctr"/>
                      <a:r>
                        <a:rPr lang="en-US" dirty="0"/>
                        <a:t>Proactive</a:t>
                      </a:r>
                    </a:p>
                  </a:txBody>
                  <a:tcPr anchor="ct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446217477"/>
                  </a:ext>
                </a:extLst>
              </a:tr>
              <a:tr h="370840">
                <a:tc>
                  <a:txBody>
                    <a:bodyPr/>
                    <a:lstStyle/>
                    <a:p>
                      <a:r>
                        <a:rPr lang="en-US" dirty="0"/>
                        <a:t>Deadlock Recovery</a:t>
                      </a:r>
                    </a:p>
                  </a:txBody>
                  <a:tcPr/>
                </a:tc>
                <a:tc>
                  <a:txBody>
                    <a:bodyPr/>
                    <a:lstStyle/>
                    <a:p>
                      <a:pPr algn="ctr"/>
                      <a:r>
                        <a:rPr lang="en-US" dirty="0"/>
                        <a:t>Reactive</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90676437"/>
                  </a:ext>
                </a:extLst>
              </a:tr>
              <a:tr h="370840">
                <a:tc>
                  <a:txBody>
                    <a:bodyPr/>
                    <a:lstStyle/>
                    <a:p>
                      <a:pPr algn="ctr"/>
                      <a:r>
                        <a:rPr lang="en-US" b="1" u="sng" dirty="0"/>
                        <a:t>DRAIN</a:t>
                      </a:r>
                    </a:p>
                  </a:txBody>
                  <a:tcPr anchor="ctr"/>
                </a:tc>
                <a:tc>
                  <a:txBody>
                    <a:bodyPr/>
                    <a:lstStyle/>
                    <a:p>
                      <a:pPr algn="ctr"/>
                      <a:r>
                        <a:rPr lang="en-US" sz="1600" b="1" u="sng" dirty="0" err="1"/>
                        <a:t>Subactive</a:t>
                      </a:r>
                      <a:endParaRPr lang="en-US" sz="1600" b="1" u="sng"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02781962"/>
                  </a:ext>
                </a:extLst>
              </a:tr>
            </a:tbl>
          </a:graphicData>
        </a:graphic>
      </p:graphicFrame>
      <p:sp>
        <p:nvSpPr>
          <p:cNvPr id="5" name="Slide Number Placeholder 4">
            <a:extLst>
              <a:ext uri="{FF2B5EF4-FFF2-40B4-BE49-F238E27FC236}">
                <a16:creationId xmlns:a16="http://schemas.microsoft.com/office/drawing/2014/main" id="{2153649D-0900-094E-AB07-98369C2A5C1E}"/>
              </a:ext>
            </a:extLst>
          </p:cNvPr>
          <p:cNvSpPr>
            <a:spLocks noGrp="1"/>
          </p:cNvSpPr>
          <p:nvPr>
            <p:ph type="sldNum" sz="quarter" idx="12"/>
          </p:nvPr>
        </p:nvSpPr>
        <p:spPr/>
        <p:txBody>
          <a:bodyPr/>
          <a:lstStyle/>
          <a:p>
            <a:fld id="{0D1D0697-F66A-EE4C-B4D3-9802540BCCA0}" type="slidenum">
              <a:rPr lang="en-US" smtClean="0"/>
              <a:t>34</a:t>
            </a:fld>
            <a:endParaRPr lang="en-US"/>
          </a:p>
        </p:txBody>
      </p:sp>
      <p:pic>
        <p:nvPicPr>
          <p:cNvPr id="8" name="Picture 7">
            <a:extLst>
              <a:ext uri="{FF2B5EF4-FFF2-40B4-BE49-F238E27FC236}">
                <a16:creationId xmlns:a16="http://schemas.microsoft.com/office/drawing/2014/main" id="{B265CDF7-1F27-2943-899B-DCCAD5784F0E}"/>
              </a:ext>
            </a:extLst>
          </p:cNvPr>
          <p:cNvPicPr>
            <a:picLocks noChangeAspect="1"/>
          </p:cNvPicPr>
          <p:nvPr/>
        </p:nvPicPr>
        <p:blipFill>
          <a:blip r:embed="rId3"/>
          <a:stretch>
            <a:fillRect/>
          </a:stretch>
        </p:blipFill>
        <p:spPr>
          <a:xfrm>
            <a:off x="3908633" y="1829667"/>
            <a:ext cx="349169" cy="334266"/>
          </a:xfrm>
          <a:prstGeom prst="rect">
            <a:avLst/>
          </a:prstGeom>
        </p:spPr>
      </p:pic>
      <p:pic>
        <p:nvPicPr>
          <p:cNvPr id="9" name="Picture 8">
            <a:extLst>
              <a:ext uri="{FF2B5EF4-FFF2-40B4-BE49-F238E27FC236}">
                <a16:creationId xmlns:a16="http://schemas.microsoft.com/office/drawing/2014/main" id="{786FDC83-1F3A-8F41-979B-2B633A425A4E}"/>
              </a:ext>
            </a:extLst>
          </p:cNvPr>
          <p:cNvPicPr>
            <a:picLocks noChangeAspect="1"/>
          </p:cNvPicPr>
          <p:nvPr/>
        </p:nvPicPr>
        <p:blipFill>
          <a:blip r:embed="rId3"/>
          <a:stretch>
            <a:fillRect/>
          </a:stretch>
        </p:blipFill>
        <p:spPr>
          <a:xfrm>
            <a:off x="10475336" y="1847622"/>
            <a:ext cx="349169" cy="334266"/>
          </a:xfrm>
          <a:prstGeom prst="rect">
            <a:avLst/>
          </a:prstGeom>
        </p:spPr>
      </p:pic>
      <p:pic>
        <p:nvPicPr>
          <p:cNvPr id="10" name="Picture 9">
            <a:extLst>
              <a:ext uri="{FF2B5EF4-FFF2-40B4-BE49-F238E27FC236}">
                <a16:creationId xmlns:a16="http://schemas.microsoft.com/office/drawing/2014/main" id="{E7196410-42CB-AF49-A899-B7C44DE0854D}"/>
              </a:ext>
            </a:extLst>
          </p:cNvPr>
          <p:cNvPicPr>
            <a:picLocks noChangeAspect="1"/>
          </p:cNvPicPr>
          <p:nvPr/>
        </p:nvPicPr>
        <p:blipFill>
          <a:blip r:embed="rId4"/>
          <a:stretch>
            <a:fillRect/>
          </a:stretch>
        </p:blipFill>
        <p:spPr>
          <a:xfrm>
            <a:off x="6444654" y="1824303"/>
            <a:ext cx="336757" cy="326233"/>
          </a:xfrm>
          <a:prstGeom prst="rect">
            <a:avLst/>
          </a:prstGeom>
          <a:noFill/>
        </p:spPr>
      </p:pic>
      <p:pic>
        <p:nvPicPr>
          <p:cNvPr id="11" name="Picture 10">
            <a:extLst>
              <a:ext uri="{FF2B5EF4-FFF2-40B4-BE49-F238E27FC236}">
                <a16:creationId xmlns:a16="http://schemas.microsoft.com/office/drawing/2014/main" id="{5FA805CE-BD21-D24A-B9D0-6C00FD5834ED}"/>
              </a:ext>
            </a:extLst>
          </p:cNvPr>
          <p:cNvPicPr>
            <a:picLocks noChangeAspect="1"/>
          </p:cNvPicPr>
          <p:nvPr/>
        </p:nvPicPr>
        <p:blipFill>
          <a:blip r:embed="rId4"/>
          <a:stretch>
            <a:fillRect/>
          </a:stretch>
        </p:blipFill>
        <p:spPr>
          <a:xfrm>
            <a:off x="8486610" y="1860199"/>
            <a:ext cx="336757" cy="326233"/>
          </a:xfrm>
          <a:prstGeom prst="rect">
            <a:avLst/>
          </a:prstGeom>
          <a:noFill/>
        </p:spPr>
      </p:pic>
      <p:pic>
        <p:nvPicPr>
          <p:cNvPr id="17" name="Picture 16">
            <a:extLst>
              <a:ext uri="{FF2B5EF4-FFF2-40B4-BE49-F238E27FC236}">
                <a16:creationId xmlns:a16="http://schemas.microsoft.com/office/drawing/2014/main" id="{4E67AEC2-299A-6F4E-B615-E091AAD84AF9}"/>
              </a:ext>
            </a:extLst>
          </p:cNvPr>
          <p:cNvPicPr>
            <a:picLocks noChangeAspect="1"/>
          </p:cNvPicPr>
          <p:nvPr/>
        </p:nvPicPr>
        <p:blipFill>
          <a:blip r:embed="rId4"/>
          <a:stretch>
            <a:fillRect/>
          </a:stretch>
        </p:blipFill>
        <p:spPr>
          <a:xfrm>
            <a:off x="8511043" y="2380414"/>
            <a:ext cx="336757" cy="326233"/>
          </a:xfrm>
          <a:prstGeom prst="rect">
            <a:avLst/>
          </a:prstGeom>
          <a:noFill/>
        </p:spPr>
      </p:pic>
      <p:pic>
        <p:nvPicPr>
          <p:cNvPr id="20" name="Picture 19">
            <a:extLst>
              <a:ext uri="{FF2B5EF4-FFF2-40B4-BE49-F238E27FC236}">
                <a16:creationId xmlns:a16="http://schemas.microsoft.com/office/drawing/2014/main" id="{7978130F-EBA0-E54B-93AB-21E99F653861}"/>
              </a:ext>
            </a:extLst>
          </p:cNvPr>
          <p:cNvPicPr>
            <a:picLocks noChangeAspect="1"/>
          </p:cNvPicPr>
          <p:nvPr/>
        </p:nvPicPr>
        <p:blipFill>
          <a:blip r:embed="rId4"/>
          <a:stretch>
            <a:fillRect/>
          </a:stretch>
        </p:blipFill>
        <p:spPr>
          <a:xfrm>
            <a:off x="3918483" y="2887021"/>
            <a:ext cx="336757" cy="326233"/>
          </a:xfrm>
          <a:prstGeom prst="rect">
            <a:avLst/>
          </a:prstGeom>
          <a:noFill/>
        </p:spPr>
      </p:pic>
      <p:pic>
        <p:nvPicPr>
          <p:cNvPr id="21" name="Picture 20">
            <a:extLst>
              <a:ext uri="{FF2B5EF4-FFF2-40B4-BE49-F238E27FC236}">
                <a16:creationId xmlns:a16="http://schemas.microsoft.com/office/drawing/2014/main" id="{B0A8868E-A6B7-0D46-A1B8-ED32FDF6B55F}"/>
              </a:ext>
            </a:extLst>
          </p:cNvPr>
          <p:cNvPicPr>
            <a:picLocks noChangeAspect="1"/>
          </p:cNvPicPr>
          <p:nvPr/>
        </p:nvPicPr>
        <p:blipFill>
          <a:blip r:embed="rId3"/>
          <a:stretch>
            <a:fillRect/>
          </a:stretch>
        </p:blipFill>
        <p:spPr>
          <a:xfrm>
            <a:off x="5147823" y="2384484"/>
            <a:ext cx="349169" cy="334266"/>
          </a:xfrm>
          <a:prstGeom prst="rect">
            <a:avLst/>
          </a:prstGeom>
        </p:spPr>
      </p:pic>
      <p:pic>
        <p:nvPicPr>
          <p:cNvPr id="22" name="Picture 21">
            <a:extLst>
              <a:ext uri="{FF2B5EF4-FFF2-40B4-BE49-F238E27FC236}">
                <a16:creationId xmlns:a16="http://schemas.microsoft.com/office/drawing/2014/main" id="{F3CCD7B7-724B-3747-8377-98B952C2620F}"/>
              </a:ext>
            </a:extLst>
          </p:cNvPr>
          <p:cNvPicPr>
            <a:picLocks noChangeAspect="1"/>
          </p:cNvPicPr>
          <p:nvPr/>
        </p:nvPicPr>
        <p:blipFill>
          <a:blip r:embed="rId4"/>
          <a:stretch>
            <a:fillRect/>
          </a:stretch>
        </p:blipFill>
        <p:spPr>
          <a:xfrm>
            <a:off x="6459778" y="2902212"/>
            <a:ext cx="336757" cy="326233"/>
          </a:xfrm>
          <a:prstGeom prst="rect">
            <a:avLst/>
          </a:prstGeom>
          <a:noFill/>
        </p:spPr>
      </p:pic>
      <p:pic>
        <p:nvPicPr>
          <p:cNvPr id="25" name="Picture 24">
            <a:extLst>
              <a:ext uri="{FF2B5EF4-FFF2-40B4-BE49-F238E27FC236}">
                <a16:creationId xmlns:a16="http://schemas.microsoft.com/office/drawing/2014/main" id="{19C24DE2-DA82-894D-BEAD-0D02B2912964}"/>
              </a:ext>
            </a:extLst>
          </p:cNvPr>
          <p:cNvPicPr>
            <a:picLocks noChangeAspect="1"/>
          </p:cNvPicPr>
          <p:nvPr/>
        </p:nvPicPr>
        <p:blipFill>
          <a:blip r:embed="rId4"/>
          <a:stretch>
            <a:fillRect/>
          </a:stretch>
        </p:blipFill>
        <p:spPr>
          <a:xfrm>
            <a:off x="3927741" y="3516633"/>
            <a:ext cx="336757" cy="326233"/>
          </a:xfrm>
          <a:prstGeom prst="rect">
            <a:avLst/>
          </a:prstGeom>
          <a:noFill/>
        </p:spPr>
      </p:pic>
      <p:pic>
        <p:nvPicPr>
          <p:cNvPr id="27" name="Picture 26">
            <a:extLst>
              <a:ext uri="{FF2B5EF4-FFF2-40B4-BE49-F238E27FC236}">
                <a16:creationId xmlns:a16="http://schemas.microsoft.com/office/drawing/2014/main" id="{FC60EA85-592A-4B48-9CE0-7FFAC68E2603}"/>
              </a:ext>
            </a:extLst>
          </p:cNvPr>
          <p:cNvPicPr>
            <a:picLocks noChangeAspect="1"/>
          </p:cNvPicPr>
          <p:nvPr/>
        </p:nvPicPr>
        <p:blipFill>
          <a:blip r:embed="rId4"/>
          <a:stretch>
            <a:fillRect/>
          </a:stretch>
        </p:blipFill>
        <p:spPr>
          <a:xfrm>
            <a:off x="8576413" y="3513038"/>
            <a:ext cx="336757" cy="326233"/>
          </a:xfrm>
          <a:prstGeom prst="rect">
            <a:avLst/>
          </a:prstGeom>
          <a:noFill/>
        </p:spPr>
      </p:pic>
      <p:pic>
        <p:nvPicPr>
          <p:cNvPr id="30" name="Picture 29">
            <a:extLst>
              <a:ext uri="{FF2B5EF4-FFF2-40B4-BE49-F238E27FC236}">
                <a16:creationId xmlns:a16="http://schemas.microsoft.com/office/drawing/2014/main" id="{534BE609-0CF3-0042-A403-42F09C1B5492}"/>
              </a:ext>
            </a:extLst>
          </p:cNvPr>
          <p:cNvPicPr>
            <a:picLocks noChangeAspect="1"/>
          </p:cNvPicPr>
          <p:nvPr/>
        </p:nvPicPr>
        <p:blipFill>
          <a:blip r:embed="rId3"/>
          <a:stretch>
            <a:fillRect/>
          </a:stretch>
        </p:blipFill>
        <p:spPr>
          <a:xfrm>
            <a:off x="6447366" y="3495892"/>
            <a:ext cx="349169" cy="334266"/>
          </a:xfrm>
          <a:prstGeom prst="rect">
            <a:avLst/>
          </a:prstGeom>
        </p:spPr>
      </p:pic>
      <p:pic>
        <p:nvPicPr>
          <p:cNvPr id="31" name="Picture 30">
            <a:extLst>
              <a:ext uri="{FF2B5EF4-FFF2-40B4-BE49-F238E27FC236}">
                <a16:creationId xmlns:a16="http://schemas.microsoft.com/office/drawing/2014/main" id="{2E4B1A37-5B38-1E47-A8C5-CF557CF0FAC8}"/>
              </a:ext>
            </a:extLst>
          </p:cNvPr>
          <p:cNvPicPr>
            <a:picLocks noChangeAspect="1"/>
          </p:cNvPicPr>
          <p:nvPr/>
        </p:nvPicPr>
        <p:blipFill>
          <a:blip r:embed="rId3"/>
          <a:stretch>
            <a:fillRect/>
          </a:stretch>
        </p:blipFill>
        <p:spPr>
          <a:xfrm>
            <a:off x="5147823" y="2870523"/>
            <a:ext cx="349169" cy="334266"/>
          </a:xfrm>
          <a:prstGeom prst="rect">
            <a:avLst/>
          </a:prstGeom>
        </p:spPr>
      </p:pic>
      <p:pic>
        <p:nvPicPr>
          <p:cNvPr id="32" name="Picture 31">
            <a:extLst>
              <a:ext uri="{FF2B5EF4-FFF2-40B4-BE49-F238E27FC236}">
                <a16:creationId xmlns:a16="http://schemas.microsoft.com/office/drawing/2014/main" id="{77A23E91-560B-1941-954B-E8E0A4763CC8}"/>
              </a:ext>
            </a:extLst>
          </p:cNvPr>
          <p:cNvPicPr>
            <a:picLocks noChangeAspect="1"/>
          </p:cNvPicPr>
          <p:nvPr/>
        </p:nvPicPr>
        <p:blipFill>
          <a:blip r:embed="rId3"/>
          <a:stretch>
            <a:fillRect/>
          </a:stretch>
        </p:blipFill>
        <p:spPr>
          <a:xfrm>
            <a:off x="8535548" y="2915745"/>
            <a:ext cx="349169" cy="334266"/>
          </a:xfrm>
          <a:prstGeom prst="rect">
            <a:avLst/>
          </a:prstGeom>
        </p:spPr>
      </p:pic>
      <p:pic>
        <p:nvPicPr>
          <p:cNvPr id="34" name="Picture 33">
            <a:extLst>
              <a:ext uri="{FF2B5EF4-FFF2-40B4-BE49-F238E27FC236}">
                <a16:creationId xmlns:a16="http://schemas.microsoft.com/office/drawing/2014/main" id="{5EFE2634-3B09-0742-B19A-E03361C11410}"/>
              </a:ext>
            </a:extLst>
          </p:cNvPr>
          <p:cNvPicPr>
            <a:picLocks noChangeAspect="1"/>
          </p:cNvPicPr>
          <p:nvPr/>
        </p:nvPicPr>
        <p:blipFill>
          <a:blip r:embed="rId4"/>
          <a:stretch>
            <a:fillRect/>
          </a:stretch>
        </p:blipFill>
        <p:spPr>
          <a:xfrm>
            <a:off x="5193839" y="3512432"/>
            <a:ext cx="336757" cy="326233"/>
          </a:xfrm>
          <a:prstGeom prst="rect">
            <a:avLst/>
          </a:prstGeom>
          <a:noFill/>
        </p:spPr>
      </p:pic>
      <p:pic>
        <p:nvPicPr>
          <p:cNvPr id="36" name="Picture 35">
            <a:extLst>
              <a:ext uri="{FF2B5EF4-FFF2-40B4-BE49-F238E27FC236}">
                <a16:creationId xmlns:a16="http://schemas.microsoft.com/office/drawing/2014/main" id="{C6AF5C9F-4A22-498E-958B-28CADAD5B7DC}"/>
              </a:ext>
            </a:extLst>
          </p:cNvPr>
          <p:cNvPicPr>
            <a:picLocks noChangeAspect="1"/>
          </p:cNvPicPr>
          <p:nvPr/>
        </p:nvPicPr>
        <p:blipFill>
          <a:blip r:embed="rId4"/>
          <a:stretch>
            <a:fillRect/>
          </a:stretch>
        </p:blipFill>
        <p:spPr>
          <a:xfrm>
            <a:off x="5172341" y="1825301"/>
            <a:ext cx="336757" cy="326233"/>
          </a:xfrm>
          <a:prstGeom prst="rect">
            <a:avLst/>
          </a:prstGeom>
          <a:noFill/>
        </p:spPr>
      </p:pic>
      <p:sp>
        <p:nvSpPr>
          <p:cNvPr id="44" name="Footer Placeholder 3">
            <a:extLst>
              <a:ext uri="{FF2B5EF4-FFF2-40B4-BE49-F238E27FC236}">
                <a16:creationId xmlns:a16="http://schemas.microsoft.com/office/drawing/2014/main" id="{1ECCDBEB-A931-4612-8FA9-47CE33DDCC28}"/>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
        <p:nvSpPr>
          <p:cNvPr id="45" name="Title 1">
            <a:extLst>
              <a:ext uri="{FF2B5EF4-FFF2-40B4-BE49-F238E27FC236}">
                <a16:creationId xmlns:a16="http://schemas.microsoft.com/office/drawing/2014/main" id="{C1120F95-4381-4775-BB6C-2E6857019CDE}"/>
              </a:ext>
            </a:extLst>
          </p:cNvPr>
          <p:cNvSpPr txBox="1">
            <a:spLocks/>
          </p:cNvSpPr>
          <p:nvPr/>
        </p:nvSpPr>
        <p:spPr>
          <a:xfrm>
            <a:off x="393107" y="213915"/>
            <a:ext cx="10690788" cy="7637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Revisiting Qualitative Comparison</a:t>
            </a:r>
          </a:p>
        </p:txBody>
      </p:sp>
      <p:pic>
        <p:nvPicPr>
          <p:cNvPr id="46" name="Picture 45">
            <a:extLst>
              <a:ext uri="{FF2B5EF4-FFF2-40B4-BE49-F238E27FC236}">
                <a16:creationId xmlns:a16="http://schemas.microsoft.com/office/drawing/2014/main" id="{70D2DF00-A32A-487D-9533-6846B3F6DDEB}"/>
              </a:ext>
            </a:extLst>
          </p:cNvPr>
          <p:cNvPicPr>
            <a:picLocks noChangeAspect="1"/>
          </p:cNvPicPr>
          <p:nvPr/>
        </p:nvPicPr>
        <p:blipFill>
          <a:blip r:embed="rId4"/>
          <a:stretch>
            <a:fillRect/>
          </a:stretch>
        </p:blipFill>
        <p:spPr>
          <a:xfrm>
            <a:off x="6474091" y="2399976"/>
            <a:ext cx="336757" cy="326233"/>
          </a:xfrm>
          <a:prstGeom prst="rect">
            <a:avLst/>
          </a:prstGeom>
          <a:noFill/>
        </p:spPr>
      </p:pic>
      <p:pic>
        <p:nvPicPr>
          <p:cNvPr id="49" name="Picture 48">
            <a:extLst>
              <a:ext uri="{FF2B5EF4-FFF2-40B4-BE49-F238E27FC236}">
                <a16:creationId xmlns:a16="http://schemas.microsoft.com/office/drawing/2014/main" id="{389EEC0C-746E-4ECD-B58C-3217DEFD5881}"/>
              </a:ext>
            </a:extLst>
          </p:cNvPr>
          <p:cNvPicPr>
            <a:picLocks noChangeAspect="1"/>
          </p:cNvPicPr>
          <p:nvPr/>
        </p:nvPicPr>
        <p:blipFill>
          <a:blip r:embed="rId4"/>
          <a:stretch>
            <a:fillRect/>
          </a:stretch>
        </p:blipFill>
        <p:spPr>
          <a:xfrm>
            <a:off x="3927741" y="2371401"/>
            <a:ext cx="336757" cy="326233"/>
          </a:xfrm>
          <a:prstGeom prst="rect">
            <a:avLst/>
          </a:prstGeom>
          <a:noFill/>
        </p:spPr>
      </p:pic>
      <p:pic>
        <p:nvPicPr>
          <p:cNvPr id="53" name="Picture 52">
            <a:extLst>
              <a:ext uri="{FF2B5EF4-FFF2-40B4-BE49-F238E27FC236}">
                <a16:creationId xmlns:a16="http://schemas.microsoft.com/office/drawing/2014/main" id="{705A415D-8331-4AAA-8ADC-FB95A2C78CE8}"/>
              </a:ext>
            </a:extLst>
          </p:cNvPr>
          <p:cNvPicPr>
            <a:picLocks noChangeAspect="1"/>
          </p:cNvPicPr>
          <p:nvPr/>
        </p:nvPicPr>
        <p:blipFill>
          <a:blip r:embed="rId3"/>
          <a:stretch>
            <a:fillRect/>
          </a:stretch>
        </p:blipFill>
        <p:spPr>
          <a:xfrm>
            <a:off x="10462340" y="2383089"/>
            <a:ext cx="349169" cy="334266"/>
          </a:xfrm>
          <a:prstGeom prst="rect">
            <a:avLst/>
          </a:prstGeom>
        </p:spPr>
      </p:pic>
      <p:pic>
        <p:nvPicPr>
          <p:cNvPr id="54" name="Picture 53">
            <a:extLst>
              <a:ext uri="{FF2B5EF4-FFF2-40B4-BE49-F238E27FC236}">
                <a16:creationId xmlns:a16="http://schemas.microsoft.com/office/drawing/2014/main" id="{96E041BA-4CCF-4134-9323-1B257C178928}"/>
              </a:ext>
            </a:extLst>
          </p:cNvPr>
          <p:cNvPicPr>
            <a:picLocks noChangeAspect="1"/>
          </p:cNvPicPr>
          <p:nvPr/>
        </p:nvPicPr>
        <p:blipFill>
          <a:blip r:embed="rId4"/>
          <a:stretch>
            <a:fillRect/>
          </a:stretch>
        </p:blipFill>
        <p:spPr>
          <a:xfrm>
            <a:off x="10457911" y="2901811"/>
            <a:ext cx="336757" cy="326233"/>
          </a:xfrm>
          <a:prstGeom prst="rect">
            <a:avLst/>
          </a:prstGeom>
          <a:noFill/>
        </p:spPr>
      </p:pic>
      <p:sp>
        <p:nvSpPr>
          <p:cNvPr id="39" name="TextBox 38">
            <a:extLst>
              <a:ext uri="{FF2B5EF4-FFF2-40B4-BE49-F238E27FC236}">
                <a16:creationId xmlns:a16="http://schemas.microsoft.com/office/drawing/2014/main" id="{6FEB976C-DD65-49B6-80A1-95168DF0BCDE}"/>
              </a:ext>
            </a:extLst>
          </p:cNvPr>
          <p:cNvSpPr txBox="1"/>
          <p:nvPr/>
        </p:nvSpPr>
        <p:spPr>
          <a:xfrm>
            <a:off x="4677581" y="4458860"/>
            <a:ext cx="2499887" cy="400110"/>
          </a:xfrm>
          <a:prstGeom prst="rect">
            <a:avLst/>
          </a:prstGeom>
          <a:noFill/>
        </p:spPr>
        <p:txBody>
          <a:bodyPr wrap="square" rtlCol="0">
            <a:spAutoFit/>
          </a:bodyPr>
          <a:lstStyle/>
          <a:p>
            <a:r>
              <a:rPr lang="en-US" sz="2000" dirty="0">
                <a:solidFill>
                  <a:srgbClr val="00B0F0"/>
                </a:solidFill>
                <a:latin typeface="Tahoma"/>
                <a:cs typeface="Tahoma"/>
              </a:rPr>
              <a:t>DRAIN </a:t>
            </a:r>
            <a:r>
              <a:rPr lang="en-US" sz="2000" dirty="0">
                <a:latin typeface="Tahoma"/>
                <a:cs typeface="Tahoma"/>
              </a:rPr>
              <a:t>[HPCA’20]</a:t>
            </a:r>
            <a:endParaRPr lang="en-US" sz="2000" dirty="0"/>
          </a:p>
        </p:txBody>
      </p:sp>
      <p:sp>
        <p:nvSpPr>
          <p:cNvPr id="40" name="Right Arrow 53">
            <a:extLst>
              <a:ext uri="{FF2B5EF4-FFF2-40B4-BE49-F238E27FC236}">
                <a16:creationId xmlns:a16="http://schemas.microsoft.com/office/drawing/2014/main" id="{135853A4-4EFC-49DD-BFBB-B609E7F7509B}"/>
              </a:ext>
            </a:extLst>
          </p:cNvPr>
          <p:cNvSpPr/>
          <p:nvPr/>
        </p:nvSpPr>
        <p:spPr>
          <a:xfrm>
            <a:off x="-9380" y="4073949"/>
            <a:ext cx="509451" cy="378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54">
            <a:extLst>
              <a:ext uri="{FF2B5EF4-FFF2-40B4-BE49-F238E27FC236}">
                <a16:creationId xmlns:a16="http://schemas.microsoft.com/office/drawing/2014/main" id="{B9D562EF-8F5E-4AB5-B0FB-C13C82A3C707}"/>
              </a:ext>
            </a:extLst>
          </p:cNvPr>
          <p:cNvSpPr/>
          <p:nvPr/>
        </p:nvSpPr>
        <p:spPr>
          <a:xfrm rot="10800000">
            <a:off x="11445379" y="3960282"/>
            <a:ext cx="509451" cy="378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55">
            <a:extLst>
              <a:ext uri="{FF2B5EF4-FFF2-40B4-BE49-F238E27FC236}">
                <a16:creationId xmlns:a16="http://schemas.microsoft.com/office/drawing/2014/main" id="{EE004CEC-AFEC-44EF-A47F-F3F52584EFB4}"/>
              </a:ext>
            </a:extLst>
          </p:cNvPr>
          <p:cNvSpPr/>
          <p:nvPr/>
        </p:nvSpPr>
        <p:spPr>
          <a:xfrm>
            <a:off x="4152747" y="4481939"/>
            <a:ext cx="509451" cy="378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Arrow 56">
            <a:extLst>
              <a:ext uri="{FF2B5EF4-FFF2-40B4-BE49-F238E27FC236}">
                <a16:creationId xmlns:a16="http://schemas.microsoft.com/office/drawing/2014/main" id="{2981D654-6F15-4148-843A-25F15BA3AA30}"/>
              </a:ext>
            </a:extLst>
          </p:cNvPr>
          <p:cNvSpPr/>
          <p:nvPr/>
        </p:nvSpPr>
        <p:spPr>
          <a:xfrm rot="10800000">
            <a:off x="6777623" y="4481939"/>
            <a:ext cx="509451" cy="378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FBABBACD-B316-4276-A40A-7A6C0FA8113A}"/>
              </a:ext>
            </a:extLst>
          </p:cNvPr>
          <p:cNvPicPr>
            <a:picLocks noChangeAspect="1"/>
          </p:cNvPicPr>
          <p:nvPr/>
        </p:nvPicPr>
        <p:blipFill>
          <a:blip r:embed="rId4"/>
          <a:stretch>
            <a:fillRect/>
          </a:stretch>
        </p:blipFill>
        <p:spPr>
          <a:xfrm>
            <a:off x="3914838" y="4012872"/>
            <a:ext cx="336757" cy="326233"/>
          </a:xfrm>
          <a:prstGeom prst="rect">
            <a:avLst/>
          </a:prstGeom>
          <a:noFill/>
        </p:spPr>
      </p:pic>
      <p:pic>
        <p:nvPicPr>
          <p:cNvPr id="56" name="Picture 55">
            <a:extLst>
              <a:ext uri="{FF2B5EF4-FFF2-40B4-BE49-F238E27FC236}">
                <a16:creationId xmlns:a16="http://schemas.microsoft.com/office/drawing/2014/main" id="{A5D442B3-BEDA-4E87-9625-A7FDFF217C65}"/>
              </a:ext>
            </a:extLst>
          </p:cNvPr>
          <p:cNvPicPr>
            <a:picLocks noChangeAspect="1"/>
          </p:cNvPicPr>
          <p:nvPr/>
        </p:nvPicPr>
        <p:blipFill>
          <a:blip r:embed="rId4"/>
          <a:stretch>
            <a:fillRect/>
          </a:stretch>
        </p:blipFill>
        <p:spPr>
          <a:xfrm>
            <a:off x="5158319" y="4002972"/>
            <a:ext cx="336757" cy="326233"/>
          </a:xfrm>
          <a:prstGeom prst="rect">
            <a:avLst/>
          </a:prstGeom>
          <a:noFill/>
        </p:spPr>
      </p:pic>
      <p:pic>
        <p:nvPicPr>
          <p:cNvPr id="57" name="Picture 56">
            <a:extLst>
              <a:ext uri="{FF2B5EF4-FFF2-40B4-BE49-F238E27FC236}">
                <a16:creationId xmlns:a16="http://schemas.microsoft.com/office/drawing/2014/main" id="{01435AA7-088C-4530-86E5-9795F44C8D4C}"/>
              </a:ext>
            </a:extLst>
          </p:cNvPr>
          <p:cNvPicPr>
            <a:picLocks noChangeAspect="1"/>
          </p:cNvPicPr>
          <p:nvPr/>
        </p:nvPicPr>
        <p:blipFill>
          <a:blip r:embed="rId4"/>
          <a:stretch>
            <a:fillRect/>
          </a:stretch>
        </p:blipFill>
        <p:spPr>
          <a:xfrm>
            <a:off x="6472163" y="3982747"/>
            <a:ext cx="336757" cy="326233"/>
          </a:xfrm>
          <a:prstGeom prst="rect">
            <a:avLst/>
          </a:prstGeom>
          <a:noFill/>
        </p:spPr>
      </p:pic>
      <p:pic>
        <p:nvPicPr>
          <p:cNvPr id="58" name="Picture 57">
            <a:extLst>
              <a:ext uri="{FF2B5EF4-FFF2-40B4-BE49-F238E27FC236}">
                <a16:creationId xmlns:a16="http://schemas.microsoft.com/office/drawing/2014/main" id="{4200F9C5-1C49-4317-9733-EE3F14660058}"/>
              </a:ext>
            </a:extLst>
          </p:cNvPr>
          <p:cNvPicPr>
            <a:picLocks noChangeAspect="1"/>
          </p:cNvPicPr>
          <p:nvPr/>
        </p:nvPicPr>
        <p:blipFill>
          <a:blip r:embed="rId4"/>
          <a:stretch>
            <a:fillRect/>
          </a:stretch>
        </p:blipFill>
        <p:spPr>
          <a:xfrm>
            <a:off x="8576413" y="4030725"/>
            <a:ext cx="336757" cy="326233"/>
          </a:xfrm>
          <a:prstGeom prst="rect">
            <a:avLst/>
          </a:prstGeom>
          <a:noFill/>
        </p:spPr>
      </p:pic>
      <p:pic>
        <p:nvPicPr>
          <p:cNvPr id="59" name="Picture 58">
            <a:extLst>
              <a:ext uri="{FF2B5EF4-FFF2-40B4-BE49-F238E27FC236}">
                <a16:creationId xmlns:a16="http://schemas.microsoft.com/office/drawing/2014/main" id="{97D9C59B-419C-4BFE-8828-BEBA4887A1FE}"/>
              </a:ext>
            </a:extLst>
          </p:cNvPr>
          <p:cNvPicPr>
            <a:picLocks noChangeAspect="1"/>
          </p:cNvPicPr>
          <p:nvPr/>
        </p:nvPicPr>
        <p:blipFill>
          <a:blip r:embed="rId4"/>
          <a:stretch>
            <a:fillRect/>
          </a:stretch>
        </p:blipFill>
        <p:spPr>
          <a:xfrm>
            <a:off x="10487748" y="4043013"/>
            <a:ext cx="336757" cy="326233"/>
          </a:xfrm>
          <a:prstGeom prst="rect">
            <a:avLst/>
          </a:prstGeom>
          <a:noFill/>
        </p:spPr>
      </p:pic>
      <p:sp>
        <p:nvSpPr>
          <p:cNvPr id="18" name="Rectangle 17">
            <a:extLst>
              <a:ext uri="{FF2B5EF4-FFF2-40B4-BE49-F238E27FC236}">
                <a16:creationId xmlns:a16="http://schemas.microsoft.com/office/drawing/2014/main" id="{439273A3-36A3-46C4-89BA-2A485ABFC178}"/>
              </a:ext>
            </a:extLst>
          </p:cNvPr>
          <p:cNvSpPr/>
          <p:nvPr/>
        </p:nvSpPr>
        <p:spPr>
          <a:xfrm>
            <a:off x="245345" y="4002178"/>
            <a:ext cx="11364360" cy="39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ontent Placeholder 2">
            <a:extLst>
              <a:ext uri="{FF2B5EF4-FFF2-40B4-BE49-F238E27FC236}">
                <a16:creationId xmlns:a16="http://schemas.microsoft.com/office/drawing/2014/main" id="{DB80129E-71CA-074F-988F-CFB4614580C3}"/>
              </a:ext>
            </a:extLst>
          </p:cNvPr>
          <p:cNvSpPr txBox="1">
            <a:spLocks/>
          </p:cNvSpPr>
          <p:nvPr/>
        </p:nvSpPr>
        <p:spPr>
          <a:xfrm>
            <a:off x="245345" y="4940044"/>
            <a:ext cx="10707879" cy="1524753"/>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600"/>
              </a:spcBef>
              <a:spcAft>
                <a:spcPts val="0"/>
              </a:spcAft>
              <a:buClr>
                <a:schemeClr val="accent1"/>
              </a:buClr>
              <a:buSzPct val="80000"/>
              <a:buFont typeface="Wingdings 3" charset="2"/>
              <a:buChar char=""/>
              <a:defRPr sz="3200" kern="1200">
                <a:solidFill>
                  <a:schemeClr val="tx1">
                    <a:lumMod val="85000"/>
                    <a:lumOff val="1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2">
                  <a:lumMod val="50000"/>
                </a:schemeClr>
              </a:buClr>
              <a:buSzPct val="80000"/>
              <a:buFont typeface="Wingdings 3" charset="2"/>
              <a:buChar char=""/>
              <a:defRPr sz="2800" kern="1200">
                <a:solidFill>
                  <a:schemeClr val="tx1">
                    <a:lumMod val="85000"/>
                    <a:lumOff val="1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85000"/>
                    <a:lumOff val="1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2">
                  <a:lumMod val="50000"/>
                </a:schemeClr>
              </a:buClr>
              <a:buSzPct val="80000"/>
              <a:buFont typeface="Wingdings 3" charset="2"/>
              <a:buChar char=""/>
              <a:defRPr sz="2000" kern="1200">
                <a:solidFill>
                  <a:schemeClr val="tx1">
                    <a:lumMod val="85000"/>
                    <a:lumOff val="1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85000"/>
                    <a:lumOff val="1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DRAIN is completely decentralized</a:t>
            </a:r>
          </a:p>
          <a:p>
            <a:r>
              <a:rPr lang="en-US" dirty="0"/>
              <a:t>DRAIN has low hardware overhead over baseline router</a:t>
            </a:r>
          </a:p>
          <a:p>
            <a:r>
              <a:rPr lang="en-US" dirty="0"/>
              <a:t>DRAIN obliviously provides deadlock freedom</a:t>
            </a:r>
          </a:p>
        </p:txBody>
      </p:sp>
      <p:pic>
        <p:nvPicPr>
          <p:cNvPr id="38" name="Picture 37">
            <a:extLst>
              <a:ext uri="{FF2B5EF4-FFF2-40B4-BE49-F238E27FC236}">
                <a16:creationId xmlns:a16="http://schemas.microsoft.com/office/drawing/2014/main" id="{F1C85E48-2F6D-114D-A3D3-C6C99B787854}"/>
              </a:ext>
            </a:extLst>
          </p:cNvPr>
          <p:cNvPicPr>
            <a:picLocks noChangeAspect="1"/>
          </p:cNvPicPr>
          <p:nvPr/>
        </p:nvPicPr>
        <p:blipFill>
          <a:blip r:embed="rId4"/>
          <a:stretch>
            <a:fillRect/>
          </a:stretch>
        </p:blipFill>
        <p:spPr>
          <a:xfrm>
            <a:off x="10481541" y="3477419"/>
            <a:ext cx="336757" cy="326233"/>
          </a:xfrm>
          <a:prstGeom prst="rect">
            <a:avLst/>
          </a:prstGeom>
          <a:noFill/>
        </p:spPr>
      </p:pic>
    </p:spTree>
    <p:extLst>
      <p:ext uri="{BB962C8B-B14F-4D97-AF65-F5344CB8AC3E}">
        <p14:creationId xmlns:p14="http://schemas.microsoft.com/office/powerpoint/2010/main" val="137741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10"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500"/>
                                        <p:tgtEl>
                                          <p:spTgt spid="3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500"/>
                                        <p:tgtEl>
                                          <p:spTgt spid="4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1"/>
                                        </p:tgtEl>
                                        <p:attrNameLst>
                                          <p:attrName>style.visibility</p:attrName>
                                        </p:attrNameLst>
                                      </p:cBhvr>
                                      <p:to>
                                        <p:strVal val="visible"/>
                                      </p:to>
                                    </p:set>
                                    <p:animEffect transition="in" filter="fade">
                                      <p:cBhvr>
                                        <p:cTn id="95" dur="500"/>
                                        <p:tgtEl>
                                          <p:spTgt spid="51"/>
                                        </p:tgtEl>
                                      </p:cBhvr>
                                    </p:animEffect>
                                  </p:childTnLst>
                                </p:cTn>
                              </p:par>
                              <p:par>
                                <p:cTn id="96" presetID="10" presetClass="entr" presetSubtype="0" fill="hold" nodeType="with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fade">
                                      <p:cBhvr>
                                        <p:cTn id="98" dur="500"/>
                                        <p:tgtEl>
                                          <p:spTgt spid="55"/>
                                        </p:tgtEl>
                                      </p:cBhvr>
                                    </p:animEffect>
                                  </p:childTnLst>
                                </p:cTn>
                              </p:par>
                              <p:par>
                                <p:cTn id="99" presetID="10" presetClass="entr" presetSubtype="0" fill="hold" nodeType="with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500"/>
                                        <p:tgtEl>
                                          <p:spTgt spid="56"/>
                                        </p:tgtEl>
                                      </p:cBhvr>
                                    </p:animEffect>
                                  </p:childTnLst>
                                </p:cTn>
                              </p:par>
                              <p:par>
                                <p:cTn id="102" presetID="10" presetClass="entr" presetSubtype="0" fill="hold" nodeType="with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fade">
                                      <p:cBhvr>
                                        <p:cTn id="104" dur="500"/>
                                        <p:tgtEl>
                                          <p:spTgt spid="57"/>
                                        </p:tgtEl>
                                      </p:cBhvr>
                                    </p:animEffect>
                                  </p:childTnLst>
                                </p:cTn>
                              </p:par>
                              <p:par>
                                <p:cTn id="105" presetID="10" presetClass="entr" presetSubtype="0" fill="hold" nodeType="withEffect">
                                  <p:stCondLst>
                                    <p:cond delay="0"/>
                                  </p:stCondLst>
                                  <p:childTnLst>
                                    <p:set>
                                      <p:cBhvr>
                                        <p:cTn id="106" dur="1" fill="hold">
                                          <p:stCondLst>
                                            <p:cond delay="0"/>
                                          </p:stCondLst>
                                        </p:cTn>
                                        <p:tgtEl>
                                          <p:spTgt spid="58"/>
                                        </p:tgtEl>
                                        <p:attrNameLst>
                                          <p:attrName>style.visibility</p:attrName>
                                        </p:attrNameLst>
                                      </p:cBhvr>
                                      <p:to>
                                        <p:strVal val="visible"/>
                                      </p:to>
                                    </p:set>
                                    <p:animEffect transition="in" filter="fade">
                                      <p:cBhvr>
                                        <p:cTn id="107" dur="500"/>
                                        <p:tgtEl>
                                          <p:spTgt spid="58"/>
                                        </p:tgtEl>
                                      </p:cBhvr>
                                    </p:animEffect>
                                  </p:childTnLst>
                                </p:cTn>
                              </p:par>
                              <p:par>
                                <p:cTn id="108" presetID="10" presetClass="entr" presetSubtype="0" fill="hold" nodeType="withEffect">
                                  <p:stCondLst>
                                    <p:cond delay="0"/>
                                  </p:stCondLst>
                                  <p:childTnLst>
                                    <p:set>
                                      <p:cBhvr>
                                        <p:cTn id="109" dur="1" fill="hold">
                                          <p:stCondLst>
                                            <p:cond delay="0"/>
                                          </p:stCondLst>
                                        </p:cTn>
                                        <p:tgtEl>
                                          <p:spTgt spid="59"/>
                                        </p:tgtEl>
                                        <p:attrNameLst>
                                          <p:attrName>style.visibility</p:attrName>
                                        </p:attrNameLst>
                                      </p:cBhvr>
                                      <p:to>
                                        <p:strVal val="visible"/>
                                      </p:to>
                                    </p:set>
                                    <p:animEffect transition="in" filter="fade">
                                      <p:cBhvr>
                                        <p:cTn id="110" dur="500"/>
                                        <p:tgtEl>
                                          <p:spTgt spid="59"/>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0">
                                            <p:txEl>
                                              <p:pRg st="1" end="1"/>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2" grpId="0" animBg="1"/>
      <p:bldP spid="47" grpId="0" animBg="1"/>
      <p:bldP spid="51" grpId="0" animBg="1"/>
      <p:bldP spid="18" grpId="0" animBg="1"/>
      <p:bldP spid="6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E11F-C2EC-0242-92C4-303A46DB983A}"/>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D04D0BF-AF55-F745-9537-E6A41B3255FA}"/>
              </a:ext>
            </a:extLst>
          </p:cNvPr>
          <p:cNvSpPr>
            <a:spLocks noGrp="1"/>
          </p:cNvSpPr>
          <p:nvPr>
            <p:ph idx="1"/>
          </p:nvPr>
        </p:nvSpPr>
        <p:spPr>
          <a:xfrm>
            <a:off x="677333" y="1114425"/>
            <a:ext cx="11221018" cy="5287154"/>
          </a:xfrm>
        </p:spPr>
        <p:txBody>
          <a:bodyPr>
            <a:normAutofit/>
          </a:bodyPr>
          <a:lstStyle/>
          <a:p>
            <a:r>
              <a:rPr lang="en-US" dirty="0"/>
              <a:t>Deadlock is the problem which every network must solve</a:t>
            </a:r>
          </a:p>
          <a:p>
            <a:r>
              <a:rPr lang="en-US" dirty="0"/>
              <a:t>Current solutions either require complex deadlock detection or provision extra set of buffers or restrict turns</a:t>
            </a:r>
          </a:p>
          <a:p>
            <a:r>
              <a:rPr lang="en-US" dirty="0"/>
              <a:t>DRAIN provides a novel way of resolving deadlock by periodically moving packets for few hops along a ring constructed over the network. </a:t>
            </a:r>
          </a:p>
          <a:p>
            <a:pPr lvl="1"/>
            <a:r>
              <a:rPr lang="en-US" dirty="0"/>
              <a:t> No extra buffer needed</a:t>
            </a:r>
          </a:p>
          <a:p>
            <a:pPr lvl="1"/>
            <a:r>
              <a:rPr lang="en-US" dirty="0"/>
              <a:t> Free from complicated deadlock detection circuitry</a:t>
            </a:r>
          </a:p>
          <a:p>
            <a:pPr lvl="1"/>
            <a:r>
              <a:rPr lang="en-US" dirty="0"/>
              <a:t> Provides full path-diversity therefore high performant</a:t>
            </a:r>
          </a:p>
          <a:p>
            <a:endParaRPr lang="en-US" dirty="0"/>
          </a:p>
        </p:txBody>
      </p:sp>
      <p:sp>
        <p:nvSpPr>
          <p:cNvPr id="7" name="Rectangle 6">
            <a:extLst>
              <a:ext uri="{FF2B5EF4-FFF2-40B4-BE49-F238E27FC236}">
                <a16:creationId xmlns:a16="http://schemas.microsoft.com/office/drawing/2014/main" id="{8E4DCA48-D0D1-4FF5-9692-B114CCE038D9}"/>
              </a:ext>
            </a:extLst>
          </p:cNvPr>
          <p:cNvSpPr/>
          <p:nvPr/>
        </p:nvSpPr>
        <p:spPr>
          <a:xfrm>
            <a:off x="7085637" y="4022558"/>
            <a:ext cx="380905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a:t>
            </a:r>
          </a:p>
        </p:txBody>
      </p:sp>
      <p:sp>
        <p:nvSpPr>
          <p:cNvPr id="8" name="Slide Number Placeholder 7">
            <a:extLst>
              <a:ext uri="{FF2B5EF4-FFF2-40B4-BE49-F238E27FC236}">
                <a16:creationId xmlns:a16="http://schemas.microsoft.com/office/drawing/2014/main" id="{32D701E8-46BE-4884-9828-7BF8FFAEC168}"/>
              </a:ext>
            </a:extLst>
          </p:cNvPr>
          <p:cNvSpPr>
            <a:spLocks noGrp="1"/>
          </p:cNvSpPr>
          <p:nvPr>
            <p:ph type="sldNum" sz="quarter" idx="12"/>
          </p:nvPr>
        </p:nvSpPr>
        <p:spPr/>
        <p:txBody>
          <a:bodyPr/>
          <a:lstStyle/>
          <a:p>
            <a:fld id="{0D1D0697-F66A-EE4C-B4D3-9802540BCCA0}" type="slidenum">
              <a:rPr lang="en-US" smtClean="0"/>
              <a:t>35</a:t>
            </a:fld>
            <a:endParaRPr lang="en-US"/>
          </a:p>
        </p:txBody>
      </p:sp>
      <p:sp>
        <p:nvSpPr>
          <p:cNvPr id="24" name="Title 1">
            <a:extLst>
              <a:ext uri="{FF2B5EF4-FFF2-40B4-BE49-F238E27FC236}">
                <a16:creationId xmlns:a16="http://schemas.microsoft.com/office/drawing/2014/main" id="{AD574C39-026B-48D5-A968-46AF91913C2A}"/>
              </a:ext>
            </a:extLst>
          </p:cNvPr>
          <p:cNvSpPr txBox="1">
            <a:spLocks/>
          </p:cNvSpPr>
          <p:nvPr/>
        </p:nvSpPr>
        <p:spPr>
          <a:xfrm>
            <a:off x="393497" y="206719"/>
            <a:ext cx="8596668" cy="763717"/>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Questions?</a:t>
            </a:r>
          </a:p>
        </p:txBody>
      </p:sp>
      <p:sp>
        <p:nvSpPr>
          <p:cNvPr id="283" name="Footer Placeholder 3">
            <a:extLst>
              <a:ext uri="{FF2B5EF4-FFF2-40B4-BE49-F238E27FC236}">
                <a16:creationId xmlns:a16="http://schemas.microsoft.com/office/drawing/2014/main" id="{3C0ADAF6-1593-6C46-96A4-35D8BEB33764}"/>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
        <p:nvSpPr>
          <p:cNvPr id="4" name="TextBox 3">
            <a:extLst>
              <a:ext uri="{FF2B5EF4-FFF2-40B4-BE49-F238E27FC236}">
                <a16:creationId xmlns:a16="http://schemas.microsoft.com/office/drawing/2014/main" id="{B881D8A4-0CDB-42C0-AC6F-7B1C64C191CA}"/>
              </a:ext>
            </a:extLst>
          </p:cNvPr>
          <p:cNvSpPr txBox="1"/>
          <p:nvPr/>
        </p:nvSpPr>
        <p:spPr>
          <a:xfrm>
            <a:off x="4869951" y="349321"/>
            <a:ext cx="2797561" cy="369332"/>
          </a:xfrm>
          <a:prstGeom prst="rect">
            <a:avLst/>
          </a:prstGeom>
          <a:noFill/>
        </p:spPr>
        <p:txBody>
          <a:bodyPr wrap="none" rtlCol="0">
            <a:spAutoFit/>
          </a:bodyPr>
          <a:lstStyle/>
          <a:p>
            <a:r>
              <a:rPr lang="en-US" dirty="0"/>
              <a:t>Codebase available here:</a:t>
            </a:r>
          </a:p>
        </p:txBody>
      </p:sp>
      <p:sp>
        <p:nvSpPr>
          <p:cNvPr id="9" name="TextBox 8">
            <a:hlinkClick r:id="rId3"/>
            <a:extLst>
              <a:ext uri="{FF2B5EF4-FFF2-40B4-BE49-F238E27FC236}">
                <a16:creationId xmlns:a16="http://schemas.microsoft.com/office/drawing/2014/main" id="{48D0FFC2-E520-4DC4-AEF3-8DE71ED808A0}"/>
              </a:ext>
            </a:extLst>
          </p:cNvPr>
          <p:cNvSpPr txBox="1"/>
          <p:nvPr/>
        </p:nvSpPr>
        <p:spPr>
          <a:xfrm>
            <a:off x="4847691" y="573640"/>
            <a:ext cx="6146234" cy="369332"/>
          </a:xfrm>
          <a:prstGeom prst="rect">
            <a:avLst/>
          </a:prstGeom>
          <a:noFill/>
        </p:spPr>
        <p:txBody>
          <a:bodyPr wrap="none" rtlCol="0">
            <a:spAutoFit/>
          </a:bodyPr>
          <a:lstStyle/>
          <a:p>
            <a:r>
              <a:rPr lang="en-US" dirty="0" err="1">
                <a:solidFill>
                  <a:schemeClr val="accent1"/>
                </a:solidFill>
              </a:rPr>
              <a:t>git@github.com:georgia-tech-synergy-lab</a:t>
            </a:r>
            <a:r>
              <a:rPr lang="en-US" dirty="0">
                <a:solidFill>
                  <a:schemeClr val="accent1"/>
                </a:solidFill>
              </a:rPr>
              <a:t>/gem5_drain.git</a:t>
            </a:r>
          </a:p>
        </p:txBody>
      </p:sp>
      <p:sp>
        <p:nvSpPr>
          <p:cNvPr id="5" name="Rectangle 4">
            <a:extLst>
              <a:ext uri="{FF2B5EF4-FFF2-40B4-BE49-F238E27FC236}">
                <a16:creationId xmlns:a16="http://schemas.microsoft.com/office/drawing/2014/main" id="{1DDC5296-0F66-0040-B5E0-162B7E115A8A}"/>
              </a:ext>
            </a:extLst>
          </p:cNvPr>
          <p:cNvSpPr/>
          <p:nvPr/>
        </p:nvSpPr>
        <p:spPr>
          <a:xfrm>
            <a:off x="4869951" y="349321"/>
            <a:ext cx="6123974" cy="5936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8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xit" presetSubtype="0" fill="hold" grpId="0"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2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130A-936E-C04D-9F17-7710F04302D8}"/>
              </a:ext>
            </a:extLst>
          </p:cNvPr>
          <p:cNvSpPr>
            <a:spLocks noGrp="1"/>
          </p:cNvSpPr>
          <p:nvPr>
            <p:ph type="title"/>
          </p:nvPr>
        </p:nvSpPr>
        <p:spPr/>
        <p:txBody>
          <a:bodyPr/>
          <a:lstStyle/>
          <a:p>
            <a:r>
              <a:rPr lang="en-US" dirty="0"/>
              <a:t>Challenge II: Protocol Deadlock</a:t>
            </a:r>
          </a:p>
        </p:txBody>
      </p:sp>
      <p:sp>
        <p:nvSpPr>
          <p:cNvPr id="4" name="Footer Placeholder 3">
            <a:extLst>
              <a:ext uri="{FF2B5EF4-FFF2-40B4-BE49-F238E27FC236}">
                <a16:creationId xmlns:a16="http://schemas.microsoft.com/office/drawing/2014/main" id="{DE864121-1A09-AC45-92AA-E85BAB60D3E9}"/>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9333B38C-7A4F-9F49-8226-8E8EF0834DE8}"/>
              </a:ext>
            </a:extLst>
          </p:cNvPr>
          <p:cNvSpPr>
            <a:spLocks noGrp="1"/>
          </p:cNvSpPr>
          <p:nvPr>
            <p:ph type="sldNum" sz="quarter" idx="12"/>
          </p:nvPr>
        </p:nvSpPr>
        <p:spPr/>
        <p:txBody>
          <a:bodyPr/>
          <a:lstStyle/>
          <a:p>
            <a:fld id="{0D1D0697-F66A-EE4C-B4D3-9802540BCCA0}" type="slidenum">
              <a:rPr lang="en-US" smtClean="0"/>
              <a:t>4</a:t>
            </a:fld>
            <a:endParaRPr lang="en-US"/>
          </a:p>
        </p:txBody>
      </p:sp>
      <p:sp>
        <p:nvSpPr>
          <p:cNvPr id="16" name="Left Brace 15">
            <a:extLst>
              <a:ext uri="{FF2B5EF4-FFF2-40B4-BE49-F238E27FC236}">
                <a16:creationId xmlns:a16="http://schemas.microsoft.com/office/drawing/2014/main" id="{EF478745-4A49-A549-BA59-4E42B58C2184}"/>
              </a:ext>
            </a:extLst>
          </p:cNvPr>
          <p:cNvSpPr/>
          <p:nvPr/>
        </p:nvSpPr>
        <p:spPr>
          <a:xfrm>
            <a:off x="647266" y="1411807"/>
            <a:ext cx="739583" cy="3924562"/>
          </a:xfrm>
          <a:prstGeom prst="leftBrace">
            <a:avLst>
              <a:gd name="adj1" fmla="val 16766"/>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F1C561AF-02F4-8C4B-ABD2-BB583E72B907}"/>
              </a:ext>
            </a:extLst>
          </p:cNvPr>
          <p:cNvSpPr/>
          <p:nvPr/>
        </p:nvSpPr>
        <p:spPr>
          <a:xfrm>
            <a:off x="1363106" y="1050202"/>
            <a:ext cx="2731911" cy="5305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4A21D0ED-CA0A-734D-8CE0-0C8C72BEA932}"/>
              </a:ext>
            </a:extLst>
          </p:cNvPr>
          <p:cNvSpPr/>
          <p:nvPr/>
        </p:nvSpPr>
        <p:spPr>
          <a:xfrm>
            <a:off x="1363106" y="5028766"/>
            <a:ext cx="2731911" cy="5305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E21E1A3-A82F-F849-A903-57D81E413E33}"/>
              </a:ext>
            </a:extLst>
          </p:cNvPr>
          <p:cNvSpPr/>
          <p:nvPr/>
        </p:nvSpPr>
        <p:spPr>
          <a:xfrm>
            <a:off x="1628591" y="1433294"/>
            <a:ext cx="530578" cy="14748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6905C17-E0E2-1D4C-A1F9-EA9F409FDEA1}"/>
              </a:ext>
            </a:extLst>
          </p:cNvPr>
          <p:cNvSpPr/>
          <p:nvPr/>
        </p:nvSpPr>
        <p:spPr>
          <a:xfrm>
            <a:off x="3220129" y="5028766"/>
            <a:ext cx="530578" cy="1542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9D2A42B6-9D89-F340-BFDB-75D819D5F37F}"/>
              </a:ext>
            </a:extLst>
          </p:cNvPr>
          <p:cNvGrpSpPr/>
          <p:nvPr/>
        </p:nvGrpSpPr>
        <p:grpSpPr>
          <a:xfrm>
            <a:off x="1628591" y="2213489"/>
            <a:ext cx="530578" cy="1214877"/>
            <a:chOff x="5919125" y="2367158"/>
            <a:chExt cx="530578" cy="1214877"/>
          </a:xfrm>
        </p:grpSpPr>
        <p:sp>
          <p:nvSpPr>
            <p:cNvPr id="29" name="Rectangle 28">
              <a:extLst>
                <a:ext uri="{FF2B5EF4-FFF2-40B4-BE49-F238E27FC236}">
                  <a16:creationId xmlns:a16="http://schemas.microsoft.com/office/drawing/2014/main" id="{18EF9614-1A69-A24A-893F-B7CF48D95288}"/>
                </a:ext>
              </a:extLst>
            </p:cNvPr>
            <p:cNvSpPr/>
            <p:nvPr/>
          </p:nvSpPr>
          <p:spPr>
            <a:xfrm>
              <a:off x="5919125" y="2367158"/>
              <a:ext cx="530578" cy="121487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251A7E56-950B-E04F-BF85-286B32C2080D}"/>
                </a:ext>
              </a:extLst>
            </p:cNvPr>
            <p:cNvCxnSpPr>
              <a:cxnSpLocks/>
            </p:cNvCxnSpPr>
            <p:nvPr/>
          </p:nvCxnSpPr>
          <p:spPr>
            <a:xfrm>
              <a:off x="5919125" y="249113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04F23FB-5B05-4347-8990-DC7A8119D1DB}"/>
                </a:ext>
              </a:extLst>
            </p:cNvPr>
            <p:cNvCxnSpPr>
              <a:cxnSpLocks/>
            </p:cNvCxnSpPr>
            <p:nvPr/>
          </p:nvCxnSpPr>
          <p:spPr>
            <a:xfrm>
              <a:off x="5919125" y="260250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DA9F2A-AD90-9342-8F0C-D427D043E3C1}"/>
                </a:ext>
              </a:extLst>
            </p:cNvPr>
            <p:cNvCxnSpPr>
              <a:cxnSpLocks/>
            </p:cNvCxnSpPr>
            <p:nvPr/>
          </p:nvCxnSpPr>
          <p:spPr>
            <a:xfrm>
              <a:off x="5919125" y="271387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4E70910-1DB3-D541-AA68-2248E0DBDD88}"/>
                </a:ext>
              </a:extLst>
            </p:cNvPr>
            <p:cNvCxnSpPr>
              <a:cxnSpLocks/>
            </p:cNvCxnSpPr>
            <p:nvPr/>
          </p:nvCxnSpPr>
          <p:spPr>
            <a:xfrm>
              <a:off x="5919125" y="28311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D0D7739-AA41-6E46-8A65-537FF3D37342}"/>
                </a:ext>
              </a:extLst>
            </p:cNvPr>
            <p:cNvCxnSpPr>
              <a:cxnSpLocks/>
            </p:cNvCxnSpPr>
            <p:nvPr/>
          </p:nvCxnSpPr>
          <p:spPr>
            <a:xfrm>
              <a:off x="5919125" y="2938183"/>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F2F3D78-5FF8-554E-9A38-BEDEC5A2B3EE}"/>
                </a:ext>
              </a:extLst>
            </p:cNvPr>
            <p:cNvCxnSpPr>
              <a:cxnSpLocks/>
            </p:cNvCxnSpPr>
            <p:nvPr/>
          </p:nvCxnSpPr>
          <p:spPr>
            <a:xfrm>
              <a:off x="5919125" y="304955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AFEACB7-A588-9E44-85C7-81A7F439ABB2}"/>
                </a:ext>
              </a:extLst>
            </p:cNvPr>
            <p:cNvCxnSpPr>
              <a:cxnSpLocks/>
            </p:cNvCxnSpPr>
            <p:nvPr/>
          </p:nvCxnSpPr>
          <p:spPr>
            <a:xfrm>
              <a:off x="5919125" y="316092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71E159F-994E-5C4D-A7B7-D22459816316}"/>
                </a:ext>
              </a:extLst>
            </p:cNvPr>
            <p:cNvCxnSpPr>
              <a:cxnSpLocks/>
            </p:cNvCxnSpPr>
            <p:nvPr/>
          </p:nvCxnSpPr>
          <p:spPr>
            <a:xfrm>
              <a:off x="5919125" y="326642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C95DEA8-C307-2342-94B9-31A5E59587F8}"/>
                </a:ext>
              </a:extLst>
            </p:cNvPr>
            <p:cNvCxnSpPr>
              <a:cxnSpLocks/>
            </p:cNvCxnSpPr>
            <p:nvPr/>
          </p:nvCxnSpPr>
          <p:spPr>
            <a:xfrm>
              <a:off x="5919125" y="33747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5878841-DCC6-C340-94D3-92319F4728C4}"/>
                </a:ext>
              </a:extLst>
            </p:cNvPr>
            <p:cNvCxnSpPr>
              <a:cxnSpLocks/>
            </p:cNvCxnSpPr>
            <p:nvPr/>
          </p:nvCxnSpPr>
          <p:spPr>
            <a:xfrm>
              <a:off x="5919125" y="347434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DDABD55D-52C2-9247-858B-D25DE00FD2F9}"/>
              </a:ext>
            </a:extLst>
          </p:cNvPr>
          <p:cNvGrpSpPr/>
          <p:nvPr/>
        </p:nvGrpSpPr>
        <p:grpSpPr>
          <a:xfrm>
            <a:off x="3198694" y="3083820"/>
            <a:ext cx="530578" cy="1214877"/>
            <a:chOff x="7489228" y="3104487"/>
            <a:chExt cx="530578" cy="1214877"/>
          </a:xfrm>
        </p:grpSpPr>
        <p:grpSp>
          <p:nvGrpSpPr>
            <p:cNvPr id="62" name="Group 61">
              <a:extLst>
                <a:ext uri="{FF2B5EF4-FFF2-40B4-BE49-F238E27FC236}">
                  <a16:creationId xmlns:a16="http://schemas.microsoft.com/office/drawing/2014/main" id="{09D0C3BA-48FD-C042-8738-3A58A499FDEF}"/>
                </a:ext>
              </a:extLst>
            </p:cNvPr>
            <p:cNvGrpSpPr/>
            <p:nvPr/>
          </p:nvGrpSpPr>
          <p:grpSpPr>
            <a:xfrm>
              <a:off x="7489228" y="3104487"/>
              <a:ext cx="530578" cy="1214877"/>
              <a:chOff x="5919125" y="2367158"/>
              <a:chExt cx="530578" cy="1214877"/>
            </a:xfrm>
          </p:grpSpPr>
          <p:sp>
            <p:nvSpPr>
              <p:cNvPr id="63" name="Rectangle 62">
                <a:extLst>
                  <a:ext uri="{FF2B5EF4-FFF2-40B4-BE49-F238E27FC236}">
                    <a16:creationId xmlns:a16="http://schemas.microsoft.com/office/drawing/2014/main" id="{1254B294-806E-8845-91FD-C1F34BB84A7A}"/>
                  </a:ext>
                </a:extLst>
              </p:cNvPr>
              <p:cNvSpPr/>
              <p:nvPr/>
            </p:nvSpPr>
            <p:spPr>
              <a:xfrm>
                <a:off x="5919125" y="2367158"/>
                <a:ext cx="530578" cy="121487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9B045A1E-4285-7946-A416-DABFDCE3182E}"/>
                  </a:ext>
                </a:extLst>
              </p:cNvPr>
              <p:cNvCxnSpPr>
                <a:cxnSpLocks/>
              </p:cNvCxnSpPr>
              <p:nvPr/>
            </p:nvCxnSpPr>
            <p:spPr>
              <a:xfrm>
                <a:off x="5919125" y="249113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941C4F-29D2-2E4F-A50D-D31C8AEFDC08}"/>
                  </a:ext>
                </a:extLst>
              </p:cNvPr>
              <p:cNvCxnSpPr>
                <a:cxnSpLocks/>
              </p:cNvCxnSpPr>
              <p:nvPr/>
            </p:nvCxnSpPr>
            <p:spPr>
              <a:xfrm>
                <a:off x="5919125" y="260250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5B8B545-89E9-6B44-8A01-4C0BDC214229}"/>
                  </a:ext>
                </a:extLst>
              </p:cNvPr>
              <p:cNvCxnSpPr>
                <a:cxnSpLocks/>
              </p:cNvCxnSpPr>
              <p:nvPr/>
            </p:nvCxnSpPr>
            <p:spPr>
              <a:xfrm>
                <a:off x="5919125" y="271387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E7D0A59-31D1-5C4B-B8C4-74D0DBF3A9DD}"/>
                  </a:ext>
                </a:extLst>
              </p:cNvPr>
              <p:cNvCxnSpPr>
                <a:cxnSpLocks/>
              </p:cNvCxnSpPr>
              <p:nvPr/>
            </p:nvCxnSpPr>
            <p:spPr>
              <a:xfrm>
                <a:off x="5919125" y="28311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2C3A6F9-F301-2E4F-BED1-3C4FE8E9F734}"/>
                  </a:ext>
                </a:extLst>
              </p:cNvPr>
              <p:cNvCxnSpPr>
                <a:cxnSpLocks/>
              </p:cNvCxnSpPr>
              <p:nvPr/>
            </p:nvCxnSpPr>
            <p:spPr>
              <a:xfrm>
                <a:off x="5919125" y="2938183"/>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B79730A-C989-864A-896E-FC806D87188E}"/>
                  </a:ext>
                </a:extLst>
              </p:cNvPr>
              <p:cNvCxnSpPr>
                <a:cxnSpLocks/>
              </p:cNvCxnSpPr>
              <p:nvPr/>
            </p:nvCxnSpPr>
            <p:spPr>
              <a:xfrm>
                <a:off x="5919125" y="304955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E85D694-4755-274F-85EC-88BC329A02F6}"/>
                  </a:ext>
                </a:extLst>
              </p:cNvPr>
              <p:cNvCxnSpPr>
                <a:cxnSpLocks/>
              </p:cNvCxnSpPr>
              <p:nvPr/>
            </p:nvCxnSpPr>
            <p:spPr>
              <a:xfrm>
                <a:off x="5919125" y="316092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185FB26-19F7-CA4F-853A-411C0CC065EE}"/>
                  </a:ext>
                </a:extLst>
              </p:cNvPr>
              <p:cNvCxnSpPr>
                <a:cxnSpLocks/>
              </p:cNvCxnSpPr>
              <p:nvPr/>
            </p:nvCxnSpPr>
            <p:spPr>
              <a:xfrm>
                <a:off x="5919125" y="326642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00181E0-4C77-0349-A214-5683E425A432}"/>
                  </a:ext>
                </a:extLst>
              </p:cNvPr>
              <p:cNvCxnSpPr>
                <a:cxnSpLocks/>
              </p:cNvCxnSpPr>
              <p:nvPr/>
            </p:nvCxnSpPr>
            <p:spPr>
              <a:xfrm>
                <a:off x="5919125" y="33747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51E5C17-618C-4941-9EF5-C05FE8466630}"/>
                  </a:ext>
                </a:extLst>
              </p:cNvPr>
              <p:cNvCxnSpPr>
                <a:cxnSpLocks/>
              </p:cNvCxnSpPr>
              <p:nvPr/>
            </p:nvCxnSpPr>
            <p:spPr>
              <a:xfrm>
                <a:off x="5919125" y="347434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4" name="Rectangle 73">
              <a:extLst>
                <a:ext uri="{FF2B5EF4-FFF2-40B4-BE49-F238E27FC236}">
                  <a16:creationId xmlns:a16="http://schemas.microsoft.com/office/drawing/2014/main" id="{AA12D415-3DB7-9549-9536-DEF37E98B24C}"/>
                </a:ext>
              </a:extLst>
            </p:cNvPr>
            <p:cNvSpPr/>
            <p:nvPr/>
          </p:nvSpPr>
          <p:spPr>
            <a:xfrm>
              <a:off x="7489228" y="4006535"/>
              <a:ext cx="530578" cy="1051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Up Arrow 74">
            <a:extLst>
              <a:ext uri="{FF2B5EF4-FFF2-40B4-BE49-F238E27FC236}">
                <a16:creationId xmlns:a16="http://schemas.microsoft.com/office/drawing/2014/main" id="{CCFCDECE-5831-D048-A962-6A9C7FB04E10}"/>
              </a:ext>
            </a:extLst>
          </p:cNvPr>
          <p:cNvSpPr/>
          <p:nvPr/>
        </p:nvSpPr>
        <p:spPr>
          <a:xfrm rot="10800000">
            <a:off x="1746417" y="3523227"/>
            <a:ext cx="279862" cy="1410677"/>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Up Arrow 75">
            <a:extLst>
              <a:ext uri="{FF2B5EF4-FFF2-40B4-BE49-F238E27FC236}">
                <a16:creationId xmlns:a16="http://schemas.microsoft.com/office/drawing/2014/main" id="{87A34F30-DA93-5148-8036-8DA4D407B455}"/>
              </a:ext>
            </a:extLst>
          </p:cNvPr>
          <p:cNvSpPr/>
          <p:nvPr/>
        </p:nvSpPr>
        <p:spPr>
          <a:xfrm rot="10800000">
            <a:off x="1746068" y="1613644"/>
            <a:ext cx="279861" cy="559705"/>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Up Arrow 76">
            <a:extLst>
              <a:ext uri="{FF2B5EF4-FFF2-40B4-BE49-F238E27FC236}">
                <a16:creationId xmlns:a16="http://schemas.microsoft.com/office/drawing/2014/main" id="{CEBE7CF6-6E1B-174A-84D4-C724C3713CB5}"/>
              </a:ext>
            </a:extLst>
          </p:cNvPr>
          <p:cNvSpPr/>
          <p:nvPr/>
        </p:nvSpPr>
        <p:spPr>
          <a:xfrm>
            <a:off x="3365185" y="4351829"/>
            <a:ext cx="276380" cy="576968"/>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Up Arrow 78">
            <a:extLst>
              <a:ext uri="{FF2B5EF4-FFF2-40B4-BE49-F238E27FC236}">
                <a16:creationId xmlns:a16="http://schemas.microsoft.com/office/drawing/2014/main" id="{A043AFF9-2D81-C947-B2E9-5400DF3BBE93}"/>
              </a:ext>
            </a:extLst>
          </p:cNvPr>
          <p:cNvSpPr/>
          <p:nvPr/>
        </p:nvSpPr>
        <p:spPr>
          <a:xfrm>
            <a:off x="3324052" y="1618368"/>
            <a:ext cx="279862" cy="1410677"/>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5B2E6B02-7C66-0749-A39A-098C6BE43407}"/>
              </a:ext>
            </a:extLst>
          </p:cNvPr>
          <p:cNvSpPr txBox="1"/>
          <p:nvPr/>
        </p:nvSpPr>
        <p:spPr>
          <a:xfrm>
            <a:off x="2323340" y="1128125"/>
            <a:ext cx="947695" cy="430887"/>
          </a:xfrm>
          <a:prstGeom prst="rect">
            <a:avLst/>
          </a:prstGeom>
          <a:noFill/>
        </p:spPr>
        <p:txBody>
          <a:bodyPr wrap="none" rtlCol="0">
            <a:spAutoFit/>
          </a:bodyPr>
          <a:lstStyle/>
          <a:p>
            <a:r>
              <a:rPr lang="en-US" sz="2200" dirty="0"/>
              <a:t>Cache</a:t>
            </a:r>
          </a:p>
        </p:txBody>
      </p:sp>
      <p:sp>
        <p:nvSpPr>
          <p:cNvPr id="81" name="TextBox 80">
            <a:extLst>
              <a:ext uri="{FF2B5EF4-FFF2-40B4-BE49-F238E27FC236}">
                <a16:creationId xmlns:a16="http://schemas.microsoft.com/office/drawing/2014/main" id="{AF229AF7-BC0F-C144-8818-4697BC37410E}"/>
              </a:ext>
            </a:extLst>
          </p:cNvPr>
          <p:cNvSpPr txBox="1"/>
          <p:nvPr/>
        </p:nvSpPr>
        <p:spPr>
          <a:xfrm>
            <a:off x="2025929" y="5093793"/>
            <a:ext cx="1351652" cy="430887"/>
          </a:xfrm>
          <a:prstGeom prst="rect">
            <a:avLst/>
          </a:prstGeom>
          <a:noFill/>
        </p:spPr>
        <p:txBody>
          <a:bodyPr wrap="none" rtlCol="0">
            <a:spAutoFit/>
          </a:bodyPr>
          <a:lstStyle/>
          <a:p>
            <a:r>
              <a:rPr lang="en-US" sz="2200" dirty="0"/>
              <a:t>Directory</a:t>
            </a:r>
          </a:p>
        </p:txBody>
      </p:sp>
      <p:sp>
        <p:nvSpPr>
          <p:cNvPr id="82" name="TextBox 81">
            <a:extLst>
              <a:ext uri="{FF2B5EF4-FFF2-40B4-BE49-F238E27FC236}">
                <a16:creationId xmlns:a16="http://schemas.microsoft.com/office/drawing/2014/main" id="{D1005364-EC3B-2644-88CA-B1A95722FFE4}"/>
              </a:ext>
            </a:extLst>
          </p:cNvPr>
          <p:cNvSpPr txBox="1"/>
          <p:nvPr/>
        </p:nvSpPr>
        <p:spPr>
          <a:xfrm>
            <a:off x="2165945" y="2164160"/>
            <a:ext cx="1018090" cy="646331"/>
          </a:xfrm>
          <a:prstGeom prst="rect">
            <a:avLst/>
          </a:prstGeom>
          <a:noFill/>
        </p:spPr>
        <p:txBody>
          <a:bodyPr wrap="square" rtlCol="0">
            <a:spAutoFit/>
          </a:bodyPr>
          <a:lstStyle/>
          <a:p>
            <a:pPr algn="ctr"/>
            <a:r>
              <a:rPr lang="en-US" dirty="0"/>
              <a:t>Request Packet</a:t>
            </a:r>
          </a:p>
        </p:txBody>
      </p:sp>
      <p:sp>
        <p:nvSpPr>
          <p:cNvPr id="83" name="TextBox 82">
            <a:extLst>
              <a:ext uri="{FF2B5EF4-FFF2-40B4-BE49-F238E27FC236}">
                <a16:creationId xmlns:a16="http://schemas.microsoft.com/office/drawing/2014/main" id="{C8054568-EF60-5441-8F48-0940D220AB64}"/>
              </a:ext>
            </a:extLst>
          </p:cNvPr>
          <p:cNvSpPr txBox="1"/>
          <p:nvPr/>
        </p:nvSpPr>
        <p:spPr>
          <a:xfrm>
            <a:off x="2037171" y="4219477"/>
            <a:ext cx="1122243" cy="646331"/>
          </a:xfrm>
          <a:prstGeom prst="rect">
            <a:avLst/>
          </a:prstGeom>
          <a:noFill/>
        </p:spPr>
        <p:txBody>
          <a:bodyPr wrap="square" rtlCol="0">
            <a:spAutoFit/>
          </a:bodyPr>
          <a:lstStyle/>
          <a:p>
            <a:pPr algn="ctr"/>
            <a:r>
              <a:rPr lang="en-US" dirty="0"/>
              <a:t>Response Packet</a:t>
            </a:r>
          </a:p>
        </p:txBody>
      </p:sp>
      <p:sp>
        <p:nvSpPr>
          <p:cNvPr id="84" name="Left Brace 83">
            <a:extLst>
              <a:ext uri="{FF2B5EF4-FFF2-40B4-BE49-F238E27FC236}">
                <a16:creationId xmlns:a16="http://schemas.microsoft.com/office/drawing/2014/main" id="{54E942BF-05B3-7943-A07A-F4306663BF5F}"/>
              </a:ext>
            </a:extLst>
          </p:cNvPr>
          <p:cNvSpPr/>
          <p:nvPr/>
        </p:nvSpPr>
        <p:spPr>
          <a:xfrm flipH="1">
            <a:off x="4101008" y="1380882"/>
            <a:ext cx="753282" cy="3924562"/>
          </a:xfrm>
          <a:prstGeom prst="leftBrace">
            <a:avLst>
              <a:gd name="adj1" fmla="val 16766"/>
              <a:gd name="adj2" fmla="val 4852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6" name="Straight Arrow Connector 85">
            <a:extLst>
              <a:ext uri="{FF2B5EF4-FFF2-40B4-BE49-F238E27FC236}">
                <a16:creationId xmlns:a16="http://schemas.microsoft.com/office/drawing/2014/main" id="{7098B671-5342-2F4B-9550-CBF078D28EB6}"/>
              </a:ext>
            </a:extLst>
          </p:cNvPr>
          <p:cNvCxnSpPr>
            <a:cxnSpLocks/>
          </p:cNvCxnSpPr>
          <p:nvPr/>
        </p:nvCxnSpPr>
        <p:spPr>
          <a:xfrm flipH="1">
            <a:off x="1987406" y="2579152"/>
            <a:ext cx="323209" cy="27098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EF6862F-A075-2142-A477-57E4E8FF953A}"/>
              </a:ext>
            </a:extLst>
          </p:cNvPr>
          <p:cNvCxnSpPr>
            <a:cxnSpLocks/>
          </p:cNvCxnSpPr>
          <p:nvPr/>
        </p:nvCxnSpPr>
        <p:spPr>
          <a:xfrm>
            <a:off x="3006598" y="2649432"/>
            <a:ext cx="358587" cy="62611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EBE50C8-6EE6-4A46-A4C0-21915EFB8CEB}"/>
              </a:ext>
            </a:extLst>
          </p:cNvPr>
          <p:cNvCxnSpPr>
            <a:cxnSpLocks/>
          </p:cNvCxnSpPr>
          <p:nvPr/>
        </p:nvCxnSpPr>
        <p:spPr>
          <a:xfrm flipV="1">
            <a:off x="2729061" y="4022464"/>
            <a:ext cx="502909" cy="29106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96E149F6-CF76-024F-A518-1CEF5F0CC0FC}"/>
              </a:ext>
            </a:extLst>
          </p:cNvPr>
          <p:cNvSpPr txBox="1"/>
          <p:nvPr/>
        </p:nvSpPr>
        <p:spPr>
          <a:xfrm>
            <a:off x="-139877" y="2989167"/>
            <a:ext cx="1158158" cy="1015663"/>
          </a:xfrm>
          <a:prstGeom prst="rect">
            <a:avLst/>
          </a:prstGeom>
          <a:noFill/>
        </p:spPr>
        <p:txBody>
          <a:bodyPr wrap="square" rtlCol="0">
            <a:spAutoFit/>
          </a:bodyPr>
          <a:lstStyle/>
          <a:p>
            <a:pPr algn="ctr"/>
            <a:r>
              <a:rPr lang="en-US" sz="2000" dirty="0"/>
              <a:t>Finite Network Buffers</a:t>
            </a:r>
          </a:p>
        </p:txBody>
      </p:sp>
      <p:sp>
        <p:nvSpPr>
          <p:cNvPr id="112" name="Rectangle 111">
            <a:extLst>
              <a:ext uri="{FF2B5EF4-FFF2-40B4-BE49-F238E27FC236}">
                <a16:creationId xmlns:a16="http://schemas.microsoft.com/office/drawing/2014/main" id="{B7216742-A9A4-2247-B7EA-3D3E124388D6}"/>
              </a:ext>
            </a:extLst>
          </p:cNvPr>
          <p:cNvSpPr/>
          <p:nvPr/>
        </p:nvSpPr>
        <p:spPr>
          <a:xfrm>
            <a:off x="2781338" y="5666017"/>
            <a:ext cx="6025877" cy="707886"/>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B</a:t>
            </a:r>
            <a:r>
              <a:rPr lang="en-US" sz="2000" b="0" cap="none" spc="0" dirty="0">
                <a:ln w="0"/>
                <a:solidFill>
                  <a:schemeClr val="tx1"/>
                </a:solidFill>
                <a:effectLst>
                  <a:outerShdw blurRad="38100" dist="19050" dir="2700000" algn="tl" rotWithShape="0">
                    <a:schemeClr val="dk1">
                      <a:alpha val="40000"/>
                    </a:schemeClr>
                  </a:outerShdw>
                </a:effectLst>
              </a:rPr>
              <a:t>uffers occupied by the request packets, renders forward movement of response packet impossible</a:t>
            </a:r>
          </a:p>
        </p:txBody>
      </p:sp>
      <p:sp>
        <p:nvSpPr>
          <p:cNvPr id="91" name="Rectangle 90">
            <a:extLst>
              <a:ext uri="{FF2B5EF4-FFF2-40B4-BE49-F238E27FC236}">
                <a16:creationId xmlns:a16="http://schemas.microsoft.com/office/drawing/2014/main" id="{2C768207-C1EF-024B-A4DB-A75F3F6513A1}"/>
              </a:ext>
            </a:extLst>
          </p:cNvPr>
          <p:cNvSpPr/>
          <p:nvPr/>
        </p:nvSpPr>
        <p:spPr>
          <a:xfrm>
            <a:off x="3194705" y="1436037"/>
            <a:ext cx="262390" cy="14117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4E648C2C-863D-BD44-A918-FF01E51D74E0}"/>
              </a:ext>
            </a:extLst>
          </p:cNvPr>
          <p:cNvSpPr/>
          <p:nvPr/>
        </p:nvSpPr>
        <p:spPr>
          <a:xfrm>
            <a:off x="3464350" y="1436634"/>
            <a:ext cx="262390" cy="1411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Left Brace 84">
            <a:extLst>
              <a:ext uri="{FF2B5EF4-FFF2-40B4-BE49-F238E27FC236}">
                <a16:creationId xmlns:a16="http://schemas.microsoft.com/office/drawing/2014/main" id="{17AB6C27-FEBE-D045-A6D9-FDDA2BFCD99F}"/>
              </a:ext>
            </a:extLst>
          </p:cNvPr>
          <p:cNvSpPr/>
          <p:nvPr/>
        </p:nvSpPr>
        <p:spPr>
          <a:xfrm>
            <a:off x="6632821" y="1398564"/>
            <a:ext cx="739583" cy="3924562"/>
          </a:xfrm>
          <a:prstGeom prst="leftBrace">
            <a:avLst>
              <a:gd name="adj1" fmla="val 16766"/>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Rounded Rectangle 86">
            <a:extLst>
              <a:ext uri="{FF2B5EF4-FFF2-40B4-BE49-F238E27FC236}">
                <a16:creationId xmlns:a16="http://schemas.microsoft.com/office/drawing/2014/main" id="{0095C319-DE31-0240-8856-373F70689CC7}"/>
              </a:ext>
            </a:extLst>
          </p:cNvPr>
          <p:cNvSpPr/>
          <p:nvPr/>
        </p:nvSpPr>
        <p:spPr>
          <a:xfrm>
            <a:off x="7354146" y="1060459"/>
            <a:ext cx="2731911" cy="5305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a:extLst>
              <a:ext uri="{FF2B5EF4-FFF2-40B4-BE49-F238E27FC236}">
                <a16:creationId xmlns:a16="http://schemas.microsoft.com/office/drawing/2014/main" id="{F50A1435-FFD3-D34D-88D6-703C3D1E6D99}"/>
              </a:ext>
            </a:extLst>
          </p:cNvPr>
          <p:cNvSpPr/>
          <p:nvPr/>
        </p:nvSpPr>
        <p:spPr>
          <a:xfrm>
            <a:off x="7354146" y="5039023"/>
            <a:ext cx="2731911" cy="5305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DF58818E-8ACE-CA48-9214-1DA775EC257C}"/>
              </a:ext>
            </a:extLst>
          </p:cNvPr>
          <p:cNvSpPr/>
          <p:nvPr/>
        </p:nvSpPr>
        <p:spPr>
          <a:xfrm>
            <a:off x="7499311" y="1443551"/>
            <a:ext cx="530578" cy="14748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FB99C4C6-E8B4-FA4D-8F53-3258C4076AA6}"/>
              </a:ext>
            </a:extLst>
          </p:cNvPr>
          <p:cNvSpPr/>
          <p:nvPr/>
        </p:nvSpPr>
        <p:spPr>
          <a:xfrm>
            <a:off x="9211169" y="5039023"/>
            <a:ext cx="530578" cy="1542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245F4222-9099-F14E-8EAB-28FCFA58727B}"/>
              </a:ext>
            </a:extLst>
          </p:cNvPr>
          <p:cNvSpPr/>
          <p:nvPr/>
        </p:nvSpPr>
        <p:spPr>
          <a:xfrm>
            <a:off x="9018520" y="3732483"/>
            <a:ext cx="467909" cy="824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Up Arrow 131">
            <a:extLst>
              <a:ext uri="{FF2B5EF4-FFF2-40B4-BE49-F238E27FC236}">
                <a16:creationId xmlns:a16="http://schemas.microsoft.com/office/drawing/2014/main" id="{278221B3-E9C9-804D-BB50-C497182558C9}"/>
              </a:ext>
            </a:extLst>
          </p:cNvPr>
          <p:cNvSpPr/>
          <p:nvPr/>
        </p:nvSpPr>
        <p:spPr>
          <a:xfrm rot="10800000">
            <a:off x="7645579" y="3646400"/>
            <a:ext cx="279862" cy="1334262"/>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Up Arrow 132">
            <a:extLst>
              <a:ext uri="{FF2B5EF4-FFF2-40B4-BE49-F238E27FC236}">
                <a16:creationId xmlns:a16="http://schemas.microsoft.com/office/drawing/2014/main" id="{4E30C6BD-8189-C64F-816E-DC378B10436D}"/>
              </a:ext>
            </a:extLst>
          </p:cNvPr>
          <p:cNvSpPr/>
          <p:nvPr/>
        </p:nvSpPr>
        <p:spPr>
          <a:xfrm rot="10800000">
            <a:off x="7561356" y="1678551"/>
            <a:ext cx="279861" cy="666558"/>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Up Arrow 133">
            <a:extLst>
              <a:ext uri="{FF2B5EF4-FFF2-40B4-BE49-F238E27FC236}">
                <a16:creationId xmlns:a16="http://schemas.microsoft.com/office/drawing/2014/main" id="{3D9E571F-FD81-5546-9CF7-72F4E6448397}"/>
              </a:ext>
            </a:extLst>
          </p:cNvPr>
          <p:cNvSpPr/>
          <p:nvPr/>
        </p:nvSpPr>
        <p:spPr>
          <a:xfrm>
            <a:off x="9314454" y="4345103"/>
            <a:ext cx="276380" cy="647451"/>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Up Arrow 134">
            <a:extLst>
              <a:ext uri="{FF2B5EF4-FFF2-40B4-BE49-F238E27FC236}">
                <a16:creationId xmlns:a16="http://schemas.microsoft.com/office/drawing/2014/main" id="{20A4A364-DD10-DD42-B49C-3AC5285029D6}"/>
              </a:ext>
            </a:extLst>
          </p:cNvPr>
          <p:cNvSpPr/>
          <p:nvPr/>
        </p:nvSpPr>
        <p:spPr>
          <a:xfrm>
            <a:off x="9411347" y="1628625"/>
            <a:ext cx="279862" cy="1410677"/>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4861BDA3-0B6E-6346-AB80-932FE40ED08B}"/>
              </a:ext>
            </a:extLst>
          </p:cNvPr>
          <p:cNvSpPr txBox="1"/>
          <p:nvPr/>
        </p:nvSpPr>
        <p:spPr>
          <a:xfrm>
            <a:off x="8314380" y="1138382"/>
            <a:ext cx="947695" cy="430887"/>
          </a:xfrm>
          <a:prstGeom prst="rect">
            <a:avLst/>
          </a:prstGeom>
          <a:noFill/>
        </p:spPr>
        <p:txBody>
          <a:bodyPr wrap="none" rtlCol="0">
            <a:spAutoFit/>
          </a:bodyPr>
          <a:lstStyle/>
          <a:p>
            <a:r>
              <a:rPr lang="en-US" sz="2200" dirty="0"/>
              <a:t>Cache</a:t>
            </a:r>
          </a:p>
        </p:txBody>
      </p:sp>
      <p:sp>
        <p:nvSpPr>
          <p:cNvPr id="137" name="TextBox 136">
            <a:extLst>
              <a:ext uri="{FF2B5EF4-FFF2-40B4-BE49-F238E27FC236}">
                <a16:creationId xmlns:a16="http://schemas.microsoft.com/office/drawing/2014/main" id="{F5A1CAE5-1ECB-0D43-9A7B-E7116FF29012}"/>
              </a:ext>
            </a:extLst>
          </p:cNvPr>
          <p:cNvSpPr txBox="1"/>
          <p:nvPr/>
        </p:nvSpPr>
        <p:spPr>
          <a:xfrm>
            <a:off x="8016969" y="5104050"/>
            <a:ext cx="1351652" cy="430887"/>
          </a:xfrm>
          <a:prstGeom prst="rect">
            <a:avLst/>
          </a:prstGeom>
          <a:noFill/>
        </p:spPr>
        <p:txBody>
          <a:bodyPr wrap="none" rtlCol="0">
            <a:spAutoFit/>
          </a:bodyPr>
          <a:lstStyle/>
          <a:p>
            <a:r>
              <a:rPr lang="en-US" sz="2200" dirty="0"/>
              <a:t>Directory</a:t>
            </a:r>
          </a:p>
        </p:txBody>
      </p:sp>
      <p:sp>
        <p:nvSpPr>
          <p:cNvPr id="139" name="TextBox 138">
            <a:extLst>
              <a:ext uri="{FF2B5EF4-FFF2-40B4-BE49-F238E27FC236}">
                <a16:creationId xmlns:a16="http://schemas.microsoft.com/office/drawing/2014/main" id="{489A19D6-B252-454A-A3CB-E58B649DDC14}"/>
              </a:ext>
            </a:extLst>
          </p:cNvPr>
          <p:cNvSpPr txBox="1"/>
          <p:nvPr/>
        </p:nvSpPr>
        <p:spPr>
          <a:xfrm>
            <a:off x="7822879" y="1625605"/>
            <a:ext cx="1703968" cy="830997"/>
          </a:xfrm>
          <a:prstGeom prst="rect">
            <a:avLst/>
          </a:prstGeom>
          <a:noFill/>
        </p:spPr>
        <p:txBody>
          <a:bodyPr wrap="square" rtlCol="0">
            <a:spAutoFit/>
          </a:bodyPr>
          <a:lstStyle/>
          <a:p>
            <a:pPr algn="ctr"/>
            <a:r>
              <a:rPr lang="en-US" sz="1600" dirty="0"/>
              <a:t>Dedicated queue (aka Virtual Network)</a:t>
            </a:r>
          </a:p>
        </p:txBody>
      </p:sp>
      <p:sp>
        <p:nvSpPr>
          <p:cNvPr id="140" name="Left Brace 139">
            <a:extLst>
              <a:ext uri="{FF2B5EF4-FFF2-40B4-BE49-F238E27FC236}">
                <a16:creationId xmlns:a16="http://schemas.microsoft.com/office/drawing/2014/main" id="{99C8BFE6-E7A0-9D46-9217-C847C79A6AE6}"/>
              </a:ext>
            </a:extLst>
          </p:cNvPr>
          <p:cNvSpPr/>
          <p:nvPr/>
        </p:nvSpPr>
        <p:spPr>
          <a:xfrm flipH="1">
            <a:off x="10086577" y="1389980"/>
            <a:ext cx="753282" cy="3924562"/>
          </a:xfrm>
          <a:prstGeom prst="leftBrace">
            <a:avLst>
              <a:gd name="adj1" fmla="val 16766"/>
              <a:gd name="adj2" fmla="val 4852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29">
            <a:extLst>
              <a:ext uri="{FF2B5EF4-FFF2-40B4-BE49-F238E27FC236}">
                <a16:creationId xmlns:a16="http://schemas.microsoft.com/office/drawing/2014/main" id="{B369EF24-7CD8-934D-A583-5F5374746AC2}"/>
              </a:ext>
            </a:extLst>
          </p:cNvPr>
          <p:cNvGrpSpPr/>
          <p:nvPr/>
        </p:nvGrpSpPr>
        <p:grpSpPr>
          <a:xfrm>
            <a:off x="7695194" y="5041627"/>
            <a:ext cx="507671" cy="142249"/>
            <a:chOff x="5889109" y="4797882"/>
            <a:chExt cx="507671" cy="142249"/>
          </a:xfrm>
        </p:grpSpPr>
        <p:sp>
          <p:nvSpPr>
            <p:cNvPr id="145" name="Rectangle 144">
              <a:extLst>
                <a:ext uri="{FF2B5EF4-FFF2-40B4-BE49-F238E27FC236}">
                  <a16:creationId xmlns:a16="http://schemas.microsoft.com/office/drawing/2014/main" id="{C43D2F69-C3D2-F941-9385-E46612F15C1D}"/>
                </a:ext>
              </a:extLst>
            </p:cNvPr>
            <p:cNvSpPr/>
            <p:nvPr/>
          </p:nvSpPr>
          <p:spPr>
            <a:xfrm>
              <a:off x="6134390" y="4797882"/>
              <a:ext cx="262390" cy="14117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CB081D53-63DE-4C42-8BEA-C3352F3E50F8}"/>
                </a:ext>
              </a:extLst>
            </p:cNvPr>
            <p:cNvSpPr/>
            <p:nvPr/>
          </p:nvSpPr>
          <p:spPr>
            <a:xfrm>
              <a:off x="5889109" y="4797883"/>
              <a:ext cx="248711" cy="1422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7" name="Rectangle 146">
            <a:extLst>
              <a:ext uri="{FF2B5EF4-FFF2-40B4-BE49-F238E27FC236}">
                <a16:creationId xmlns:a16="http://schemas.microsoft.com/office/drawing/2014/main" id="{132A5488-5E3E-724A-9238-79FF5F3E4A5B}"/>
              </a:ext>
            </a:extLst>
          </p:cNvPr>
          <p:cNvSpPr/>
          <p:nvPr/>
        </p:nvSpPr>
        <p:spPr>
          <a:xfrm>
            <a:off x="9185745" y="1446294"/>
            <a:ext cx="262390" cy="14117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93A53139-EBE4-1C48-9FF8-F64E1AE82485}"/>
              </a:ext>
            </a:extLst>
          </p:cNvPr>
          <p:cNvSpPr/>
          <p:nvPr/>
        </p:nvSpPr>
        <p:spPr>
          <a:xfrm>
            <a:off x="9455390" y="1446891"/>
            <a:ext cx="262390" cy="1411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26549B30-E523-CA4D-BCA2-D3042DD54C73}"/>
              </a:ext>
            </a:extLst>
          </p:cNvPr>
          <p:cNvGrpSpPr/>
          <p:nvPr/>
        </p:nvGrpSpPr>
        <p:grpSpPr>
          <a:xfrm>
            <a:off x="7423547" y="2472274"/>
            <a:ext cx="938083" cy="1071384"/>
            <a:chOff x="7423547" y="2446147"/>
            <a:chExt cx="938083" cy="1071384"/>
          </a:xfrm>
        </p:grpSpPr>
        <p:grpSp>
          <p:nvGrpSpPr>
            <p:cNvPr id="97" name="Group 96">
              <a:extLst>
                <a:ext uri="{FF2B5EF4-FFF2-40B4-BE49-F238E27FC236}">
                  <a16:creationId xmlns:a16="http://schemas.microsoft.com/office/drawing/2014/main" id="{F3BD0519-DA83-8E4A-B656-20342BAE3C74}"/>
                </a:ext>
              </a:extLst>
            </p:cNvPr>
            <p:cNvGrpSpPr/>
            <p:nvPr/>
          </p:nvGrpSpPr>
          <p:grpSpPr>
            <a:xfrm>
              <a:off x="7893721" y="2446148"/>
              <a:ext cx="467909" cy="1071383"/>
              <a:chOff x="5919125" y="2367158"/>
              <a:chExt cx="530578" cy="1214877"/>
            </a:xfrm>
          </p:grpSpPr>
          <p:sp>
            <p:nvSpPr>
              <p:cNvPr id="98" name="Rectangle 97">
                <a:extLst>
                  <a:ext uri="{FF2B5EF4-FFF2-40B4-BE49-F238E27FC236}">
                    <a16:creationId xmlns:a16="http://schemas.microsoft.com/office/drawing/2014/main" id="{8F129C4A-BA66-B04C-B321-C6FFF6F23CE2}"/>
                  </a:ext>
                </a:extLst>
              </p:cNvPr>
              <p:cNvSpPr/>
              <p:nvPr/>
            </p:nvSpPr>
            <p:spPr>
              <a:xfrm>
                <a:off x="5919125" y="2367158"/>
                <a:ext cx="530578" cy="121487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AFF4676E-2260-3C40-9812-9E73E6A77D32}"/>
                  </a:ext>
                </a:extLst>
              </p:cNvPr>
              <p:cNvCxnSpPr>
                <a:cxnSpLocks/>
              </p:cNvCxnSpPr>
              <p:nvPr/>
            </p:nvCxnSpPr>
            <p:spPr>
              <a:xfrm>
                <a:off x="5919125" y="249113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5EA55B8-0A96-0340-85C6-5EF3A994B2B1}"/>
                  </a:ext>
                </a:extLst>
              </p:cNvPr>
              <p:cNvCxnSpPr>
                <a:cxnSpLocks/>
              </p:cNvCxnSpPr>
              <p:nvPr/>
            </p:nvCxnSpPr>
            <p:spPr>
              <a:xfrm>
                <a:off x="5919125" y="260250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56A9163-263B-794E-93E4-4F156BE5AE71}"/>
                  </a:ext>
                </a:extLst>
              </p:cNvPr>
              <p:cNvCxnSpPr>
                <a:cxnSpLocks/>
              </p:cNvCxnSpPr>
              <p:nvPr/>
            </p:nvCxnSpPr>
            <p:spPr>
              <a:xfrm>
                <a:off x="5919125" y="271387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732540F-0C9D-0A48-ABEC-91B57AECCABD}"/>
                  </a:ext>
                </a:extLst>
              </p:cNvPr>
              <p:cNvCxnSpPr>
                <a:cxnSpLocks/>
              </p:cNvCxnSpPr>
              <p:nvPr/>
            </p:nvCxnSpPr>
            <p:spPr>
              <a:xfrm>
                <a:off x="5919125" y="28311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473D75A-D8E0-0C47-993C-888D35A0DA7F}"/>
                  </a:ext>
                </a:extLst>
              </p:cNvPr>
              <p:cNvCxnSpPr>
                <a:cxnSpLocks/>
              </p:cNvCxnSpPr>
              <p:nvPr/>
            </p:nvCxnSpPr>
            <p:spPr>
              <a:xfrm>
                <a:off x="5919125" y="2938183"/>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F10AF27-7AB6-D743-9ABF-BACD2B8EE33A}"/>
                  </a:ext>
                </a:extLst>
              </p:cNvPr>
              <p:cNvCxnSpPr>
                <a:cxnSpLocks/>
              </p:cNvCxnSpPr>
              <p:nvPr/>
            </p:nvCxnSpPr>
            <p:spPr>
              <a:xfrm>
                <a:off x="5919125" y="304955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C166FE4-7791-2549-B16B-36E89C4CD03B}"/>
                  </a:ext>
                </a:extLst>
              </p:cNvPr>
              <p:cNvCxnSpPr>
                <a:cxnSpLocks/>
              </p:cNvCxnSpPr>
              <p:nvPr/>
            </p:nvCxnSpPr>
            <p:spPr>
              <a:xfrm>
                <a:off x="5919125" y="316092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D5548B3-5AC8-4146-BCD2-827486C09DCA}"/>
                  </a:ext>
                </a:extLst>
              </p:cNvPr>
              <p:cNvCxnSpPr>
                <a:cxnSpLocks/>
              </p:cNvCxnSpPr>
              <p:nvPr/>
            </p:nvCxnSpPr>
            <p:spPr>
              <a:xfrm>
                <a:off x="5919125" y="326642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E9030C7-1C1C-8C40-8A87-3A190B616B1A}"/>
                  </a:ext>
                </a:extLst>
              </p:cNvPr>
              <p:cNvCxnSpPr>
                <a:cxnSpLocks/>
              </p:cNvCxnSpPr>
              <p:nvPr/>
            </p:nvCxnSpPr>
            <p:spPr>
              <a:xfrm>
                <a:off x="5919125" y="33747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57D1B36-E7A1-E746-96C3-5259A83B1879}"/>
                  </a:ext>
                </a:extLst>
              </p:cNvPr>
              <p:cNvCxnSpPr>
                <a:cxnSpLocks/>
              </p:cNvCxnSpPr>
              <p:nvPr/>
            </p:nvCxnSpPr>
            <p:spPr>
              <a:xfrm>
                <a:off x="5919125" y="347434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1BF0F3B5-F06B-9546-BBEB-138D40274D32}"/>
                </a:ext>
              </a:extLst>
            </p:cNvPr>
            <p:cNvGrpSpPr/>
            <p:nvPr/>
          </p:nvGrpSpPr>
          <p:grpSpPr>
            <a:xfrm>
              <a:off x="7423547" y="2446147"/>
              <a:ext cx="467910" cy="1071384"/>
              <a:chOff x="5919125" y="2367158"/>
              <a:chExt cx="530578" cy="1214877"/>
            </a:xfrm>
          </p:grpSpPr>
          <p:sp>
            <p:nvSpPr>
              <p:cNvPr id="150" name="Rectangle 149">
                <a:extLst>
                  <a:ext uri="{FF2B5EF4-FFF2-40B4-BE49-F238E27FC236}">
                    <a16:creationId xmlns:a16="http://schemas.microsoft.com/office/drawing/2014/main" id="{E6C9013D-63B5-5E45-A8BC-91C61A181D64}"/>
                  </a:ext>
                </a:extLst>
              </p:cNvPr>
              <p:cNvSpPr/>
              <p:nvPr/>
            </p:nvSpPr>
            <p:spPr>
              <a:xfrm>
                <a:off x="5919125" y="2367158"/>
                <a:ext cx="530578" cy="12148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BAC77F4F-BF4A-4842-8DD9-6E649A59D63D}"/>
                  </a:ext>
                </a:extLst>
              </p:cNvPr>
              <p:cNvCxnSpPr>
                <a:cxnSpLocks/>
              </p:cNvCxnSpPr>
              <p:nvPr/>
            </p:nvCxnSpPr>
            <p:spPr>
              <a:xfrm>
                <a:off x="5919125" y="249113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430748E-321C-3F40-B6E7-BC6D21B6297B}"/>
                  </a:ext>
                </a:extLst>
              </p:cNvPr>
              <p:cNvCxnSpPr>
                <a:cxnSpLocks/>
              </p:cNvCxnSpPr>
              <p:nvPr/>
            </p:nvCxnSpPr>
            <p:spPr>
              <a:xfrm>
                <a:off x="5919125" y="260250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82C5F5B0-7962-704A-8245-E4C8AA41F2B9}"/>
                  </a:ext>
                </a:extLst>
              </p:cNvPr>
              <p:cNvCxnSpPr>
                <a:cxnSpLocks/>
              </p:cNvCxnSpPr>
              <p:nvPr/>
            </p:nvCxnSpPr>
            <p:spPr>
              <a:xfrm>
                <a:off x="5919125" y="271387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35E5E26-68E1-4646-82F8-CE337225861D}"/>
                  </a:ext>
                </a:extLst>
              </p:cNvPr>
              <p:cNvCxnSpPr>
                <a:cxnSpLocks/>
              </p:cNvCxnSpPr>
              <p:nvPr/>
            </p:nvCxnSpPr>
            <p:spPr>
              <a:xfrm>
                <a:off x="5919125" y="28311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AA2E4F5-667B-0F40-9ECA-9E0D31F05F34}"/>
                  </a:ext>
                </a:extLst>
              </p:cNvPr>
              <p:cNvCxnSpPr>
                <a:cxnSpLocks/>
              </p:cNvCxnSpPr>
              <p:nvPr/>
            </p:nvCxnSpPr>
            <p:spPr>
              <a:xfrm>
                <a:off x="5919125" y="2938183"/>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7FE66D2-212A-1D43-8038-6FAE3D0BAF23}"/>
                  </a:ext>
                </a:extLst>
              </p:cNvPr>
              <p:cNvCxnSpPr>
                <a:cxnSpLocks/>
              </p:cNvCxnSpPr>
              <p:nvPr/>
            </p:nvCxnSpPr>
            <p:spPr>
              <a:xfrm>
                <a:off x="5919125" y="304955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9BCD3A8-A489-2E42-8DC7-CE25B487051A}"/>
                  </a:ext>
                </a:extLst>
              </p:cNvPr>
              <p:cNvCxnSpPr>
                <a:cxnSpLocks/>
              </p:cNvCxnSpPr>
              <p:nvPr/>
            </p:nvCxnSpPr>
            <p:spPr>
              <a:xfrm>
                <a:off x="5919125" y="316092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9627784-09FA-D349-A3C0-496DE1F19E6C}"/>
                  </a:ext>
                </a:extLst>
              </p:cNvPr>
              <p:cNvCxnSpPr>
                <a:cxnSpLocks/>
              </p:cNvCxnSpPr>
              <p:nvPr/>
            </p:nvCxnSpPr>
            <p:spPr>
              <a:xfrm>
                <a:off x="5919125" y="326642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8693CC12-2F78-F84C-8B79-586A57B9163E}"/>
                  </a:ext>
                </a:extLst>
              </p:cNvPr>
              <p:cNvCxnSpPr>
                <a:cxnSpLocks/>
              </p:cNvCxnSpPr>
              <p:nvPr/>
            </p:nvCxnSpPr>
            <p:spPr>
              <a:xfrm>
                <a:off x="5919125" y="33747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07D445B-DF76-5844-A895-6B93DAE160B1}"/>
                  </a:ext>
                </a:extLst>
              </p:cNvPr>
              <p:cNvCxnSpPr>
                <a:cxnSpLocks/>
              </p:cNvCxnSpPr>
              <p:nvPr/>
            </p:nvCxnSpPr>
            <p:spPr>
              <a:xfrm>
                <a:off x="5919125" y="347434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sp>
        <p:nvSpPr>
          <p:cNvPr id="161" name="TextBox 160">
            <a:extLst>
              <a:ext uri="{FF2B5EF4-FFF2-40B4-BE49-F238E27FC236}">
                <a16:creationId xmlns:a16="http://schemas.microsoft.com/office/drawing/2014/main" id="{E71B5AA2-72DA-2346-9452-407923CB54AE}"/>
              </a:ext>
            </a:extLst>
          </p:cNvPr>
          <p:cNvSpPr txBox="1"/>
          <p:nvPr/>
        </p:nvSpPr>
        <p:spPr>
          <a:xfrm>
            <a:off x="-46430" y="1639398"/>
            <a:ext cx="1122243" cy="646331"/>
          </a:xfrm>
          <a:prstGeom prst="rect">
            <a:avLst/>
          </a:prstGeom>
          <a:noFill/>
        </p:spPr>
        <p:txBody>
          <a:bodyPr wrap="square" rtlCol="0">
            <a:spAutoFit/>
          </a:bodyPr>
          <a:lstStyle/>
          <a:p>
            <a:pPr algn="ctr"/>
            <a:r>
              <a:rPr lang="en-US" dirty="0"/>
              <a:t>Injection queue</a:t>
            </a:r>
          </a:p>
        </p:txBody>
      </p:sp>
      <p:cxnSp>
        <p:nvCxnSpPr>
          <p:cNvPr id="162" name="Straight Arrow Connector 161">
            <a:extLst>
              <a:ext uri="{FF2B5EF4-FFF2-40B4-BE49-F238E27FC236}">
                <a16:creationId xmlns:a16="http://schemas.microsoft.com/office/drawing/2014/main" id="{4B078D5F-DFD7-5B4D-9DC5-65FF05F2A681}"/>
              </a:ext>
            </a:extLst>
          </p:cNvPr>
          <p:cNvCxnSpPr>
            <a:cxnSpLocks/>
          </p:cNvCxnSpPr>
          <p:nvPr/>
        </p:nvCxnSpPr>
        <p:spPr>
          <a:xfrm flipV="1">
            <a:off x="856403" y="1482441"/>
            <a:ext cx="889664" cy="49887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78364A46-ECAD-5641-AA49-5C8DE0FE9A7C}"/>
              </a:ext>
            </a:extLst>
          </p:cNvPr>
          <p:cNvSpPr txBox="1"/>
          <p:nvPr/>
        </p:nvSpPr>
        <p:spPr>
          <a:xfrm>
            <a:off x="4500756" y="1601503"/>
            <a:ext cx="1251933" cy="923330"/>
          </a:xfrm>
          <a:prstGeom prst="rect">
            <a:avLst/>
          </a:prstGeom>
          <a:noFill/>
        </p:spPr>
        <p:txBody>
          <a:bodyPr wrap="square" rtlCol="0">
            <a:spAutoFit/>
          </a:bodyPr>
          <a:lstStyle/>
          <a:p>
            <a:pPr algn="ctr"/>
            <a:r>
              <a:rPr lang="en-US" dirty="0"/>
              <a:t>Dedicated Ejection queue</a:t>
            </a:r>
          </a:p>
        </p:txBody>
      </p:sp>
      <p:cxnSp>
        <p:nvCxnSpPr>
          <p:cNvPr id="164" name="Straight Arrow Connector 163">
            <a:extLst>
              <a:ext uri="{FF2B5EF4-FFF2-40B4-BE49-F238E27FC236}">
                <a16:creationId xmlns:a16="http://schemas.microsoft.com/office/drawing/2014/main" id="{652FB18B-4A4C-8E4B-BAB3-89E3AF34547F}"/>
              </a:ext>
            </a:extLst>
          </p:cNvPr>
          <p:cNvCxnSpPr>
            <a:cxnSpLocks/>
          </p:cNvCxnSpPr>
          <p:nvPr/>
        </p:nvCxnSpPr>
        <p:spPr>
          <a:xfrm flipH="1" flipV="1">
            <a:off x="3587472" y="1520379"/>
            <a:ext cx="1058506" cy="46789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94D90024-15B0-A645-890E-6FF400384170}"/>
              </a:ext>
            </a:extLst>
          </p:cNvPr>
          <p:cNvGrpSpPr/>
          <p:nvPr/>
        </p:nvGrpSpPr>
        <p:grpSpPr>
          <a:xfrm>
            <a:off x="9015908" y="3123212"/>
            <a:ext cx="467910" cy="1071384"/>
            <a:chOff x="5919125" y="2367158"/>
            <a:chExt cx="530578" cy="1214877"/>
          </a:xfrm>
        </p:grpSpPr>
        <p:sp>
          <p:nvSpPr>
            <p:cNvPr id="166" name="Rectangle 165">
              <a:extLst>
                <a:ext uri="{FF2B5EF4-FFF2-40B4-BE49-F238E27FC236}">
                  <a16:creationId xmlns:a16="http://schemas.microsoft.com/office/drawing/2014/main" id="{5EF36C8E-16BE-5446-94BA-55DFD69AFB48}"/>
                </a:ext>
              </a:extLst>
            </p:cNvPr>
            <p:cNvSpPr/>
            <p:nvPr/>
          </p:nvSpPr>
          <p:spPr>
            <a:xfrm>
              <a:off x="5919125" y="2367158"/>
              <a:ext cx="530578" cy="12148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FA4B94DC-D42F-C44F-8F88-9EFAD901293C}"/>
                </a:ext>
              </a:extLst>
            </p:cNvPr>
            <p:cNvCxnSpPr>
              <a:cxnSpLocks/>
            </p:cNvCxnSpPr>
            <p:nvPr/>
          </p:nvCxnSpPr>
          <p:spPr>
            <a:xfrm>
              <a:off x="5919125" y="249113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05A0CBA1-B878-E044-A479-FB8FC8D0803A}"/>
                </a:ext>
              </a:extLst>
            </p:cNvPr>
            <p:cNvCxnSpPr>
              <a:cxnSpLocks/>
            </p:cNvCxnSpPr>
            <p:nvPr/>
          </p:nvCxnSpPr>
          <p:spPr>
            <a:xfrm>
              <a:off x="5919125" y="260250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ACBBD1E-8226-FB48-8E19-B8B09B9A410A}"/>
                </a:ext>
              </a:extLst>
            </p:cNvPr>
            <p:cNvCxnSpPr>
              <a:cxnSpLocks/>
            </p:cNvCxnSpPr>
            <p:nvPr/>
          </p:nvCxnSpPr>
          <p:spPr>
            <a:xfrm>
              <a:off x="5919125" y="271387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D8849F0-FF92-D94D-BD78-2A8442001F7E}"/>
                </a:ext>
              </a:extLst>
            </p:cNvPr>
            <p:cNvCxnSpPr>
              <a:cxnSpLocks/>
            </p:cNvCxnSpPr>
            <p:nvPr/>
          </p:nvCxnSpPr>
          <p:spPr>
            <a:xfrm>
              <a:off x="5919125" y="28311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B80205F4-1764-4846-ABE6-AFA490B907D6}"/>
                </a:ext>
              </a:extLst>
            </p:cNvPr>
            <p:cNvCxnSpPr>
              <a:cxnSpLocks/>
            </p:cNvCxnSpPr>
            <p:nvPr/>
          </p:nvCxnSpPr>
          <p:spPr>
            <a:xfrm>
              <a:off x="5919125" y="2938183"/>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4E1D4708-8D2A-3D44-BB28-A437A28A5450}"/>
                </a:ext>
              </a:extLst>
            </p:cNvPr>
            <p:cNvCxnSpPr>
              <a:cxnSpLocks/>
            </p:cNvCxnSpPr>
            <p:nvPr/>
          </p:nvCxnSpPr>
          <p:spPr>
            <a:xfrm>
              <a:off x="5919125" y="304955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4C0E4EC-8E76-184C-AB09-6A6844577B99}"/>
                </a:ext>
              </a:extLst>
            </p:cNvPr>
            <p:cNvCxnSpPr>
              <a:cxnSpLocks/>
            </p:cNvCxnSpPr>
            <p:nvPr/>
          </p:nvCxnSpPr>
          <p:spPr>
            <a:xfrm>
              <a:off x="5919125" y="316092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DAC8C27-21AF-F54D-9A54-99567915654F}"/>
                </a:ext>
              </a:extLst>
            </p:cNvPr>
            <p:cNvCxnSpPr>
              <a:cxnSpLocks/>
            </p:cNvCxnSpPr>
            <p:nvPr/>
          </p:nvCxnSpPr>
          <p:spPr>
            <a:xfrm>
              <a:off x="5919125" y="326642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1B1A9240-3408-4445-95EB-FE08DCB86716}"/>
                </a:ext>
              </a:extLst>
            </p:cNvPr>
            <p:cNvCxnSpPr>
              <a:cxnSpLocks/>
            </p:cNvCxnSpPr>
            <p:nvPr/>
          </p:nvCxnSpPr>
          <p:spPr>
            <a:xfrm>
              <a:off x="5919125" y="33747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8F2E4A53-0311-834E-9819-511F4C1BEDB3}"/>
                </a:ext>
              </a:extLst>
            </p:cNvPr>
            <p:cNvCxnSpPr>
              <a:cxnSpLocks/>
            </p:cNvCxnSpPr>
            <p:nvPr/>
          </p:nvCxnSpPr>
          <p:spPr>
            <a:xfrm>
              <a:off x="5919125" y="347434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5796480E-D3E8-DD48-9FD4-1CDA4082E69D}"/>
              </a:ext>
            </a:extLst>
          </p:cNvPr>
          <p:cNvGrpSpPr/>
          <p:nvPr/>
        </p:nvGrpSpPr>
        <p:grpSpPr>
          <a:xfrm>
            <a:off x="9486429" y="3125047"/>
            <a:ext cx="467909" cy="1071383"/>
            <a:chOff x="5919125" y="2367158"/>
            <a:chExt cx="530578" cy="1214877"/>
          </a:xfrm>
        </p:grpSpPr>
        <p:sp>
          <p:nvSpPr>
            <p:cNvPr id="178" name="Rectangle 177">
              <a:extLst>
                <a:ext uri="{FF2B5EF4-FFF2-40B4-BE49-F238E27FC236}">
                  <a16:creationId xmlns:a16="http://schemas.microsoft.com/office/drawing/2014/main" id="{D6CAB2EA-78A2-C547-821A-840F679B64FE}"/>
                </a:ext>
              </a:extLst>
            </p:cNvPr>
            <p:cNvSpPr/>
            <p:nvPr/>
          </p:nvSpPr>
          <p:spPr>
            <a:xfrm>
              <a:off x="5919125" y="2367158"/>
              <a:ext cx="530578" cy="121487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a:extLst>
                <a:ext uri="{FF2B5EF4-FFF2-40B4-BE49-F238E27FC236}">
                  <a16:creationId xmlns:a16="http://schemas.microsoft.com/office/drawing/2014/main" id="{D924B33E-56F5-624C-9F6C-149056DBF3E6}"/>
                </a:ext>
              </a:extLst>
            </p:cNvPr>
            <p:cNvCxnSpPr>
              <a:cxnSpLocks/>
            </p:cNvCxnSpPr>
            <p:nvPr/>
          </p:nvCxnSpPr>
          <p:spPr>
            <a:xfrm>
              <a:off x="5919125" y="249113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FDC54871-3C80-FC4F-80C8-2070ED4ABE3D}"/>
                </a:ext>
              </a:extLst>
            </p:cNvPr>
            <p:cNvCxnSpPr>
              <a:cxnSpLocks/>
            </p:cNvCxnSpPr>
            <p:nvPr/>
          </p:nvCxnSpPr>
          <p:spPr>
            <a:xfrm>
              <a:off x="5919125" y="260250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58F2EC6-709E-3B4E-80A4-7342679519DD}"/>
                </a:ext>
              </a:extLst>
            </p:cNvPr>
            <p:cNvCxnSpPr>
              <a:cxnSpLocks/>
            </p:cNvCxnSpPr>
            <p:nvPr/>
          </p:nvCxnSpPr>
          <p:spPr>
            <a:xfrm>
              <a:off x="5919125" y="271387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37E84CDD-B00B-EE45-93B3-E231FC08B276}"/>
                </a:ext>
              </a:extLst>
            </p:cNvPr>
            <p:cNvCxnSpPr>
              <a:cxnSpLocks/>
            </p:cNvCxnSpPr>
            <p:nvPr/>
          </p:nvCxnSpPr>
          <p:spPr>
            <a:xfrm>
              <a:off x="5919125" y="28311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15E1200-3FB2-2645-8237-292C84A984D4}"/>
                </a:ext>
              </a:extLst>
            </p:cNvPr>
            <p:cNvCxnSpPr>
              <a:cxnSpLocks/>
            </p:cNvCxnSpPr>
            <p:nvPr/>
          </p:nvCxnSpPr>
          <p:spPr>
            <a:xfrm>
              <a:off x="5919125" y="2938183"/>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241FBCB8-F226-3B4A-B1A7-7DD5C7338C5A}"/>
                </a:ext>
              </a:extLst>
            </p:cNvPr>
            <p:cNvCxnSpPr>
              <a:cxnSpLocks/>
            </p:cNvCxnSpPr>
            <p:nvPr/>
          </p:nvCxnSpPr>
          <p:spPr>
            <a:xfrm>
              <a:off x="5919125" y="304955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6362A7F-22F2-344A-AFCF-5884487AF0F2}"/>
                </a:ext>
              </a:extLst>
            </p:cNvPr>
            <p:cNvCxnSpPr>
              <a:cxnSpLocks/>
            </p:cNvCxnSpPr>
            <p:nvPr/>
          </p:nvCxnSpPr>
          <p:spPr>
            <a:xfrm>
              <a:off x="5919125" y="316092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E18D544-A560-D64E-B1E9-D2B8CDF3DE92}"/>
                </a:ext>
              </a:extLst>
            </p:cNvPr>
            <p:cNvCxnSpPr>
              <a:cxnSpLocks/>
            </p:cNvCxnSpPr>
            <p:nvPr/>
          </p:nvCxnSpPr>
          <p:spPr>
            <a:xfrm>
              <a:off x="5919125" y="326642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ED992B2-DE6A-0C48-B894-911815BBCBE3}"/>
                </a:ext>
              </a:extLst>
            </p:cNvPr>
            <p:cNvCxnSpPr>
              <a:cxnSpLocks/>
            </p:cNvCxnSpPr>
            <p:nvPr/>
          </p:nvCxnSpPr>
          <p:spPr>
            <a:xfrm>
              <a:off x="5919125" y="33747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3EFD1CD-70BE-A948-88FF-2247DEB7BC77}"/>
                </a:ext>
              </a:extLst>
            </p:cNvPr>
            <p:cNvCxnSpPr>
              <a:cxnSpLocks/>
            </p:cNvCxnSpPr>
            <p:nvPr/>
          </p:nvCxnSpPr>
          <p:spPr>
            <a:xfrm>
              <a:off x="5919125" y="347434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89" name="Rectangle 188">
            <a:extLst>
              <a:ext uri="{FF2B5EF4-FFF2-40B4-BE49-F238E27FC236}">
                <a16:creationId xmlns:a16="http://schemas.microsoft.com/office/drawing/2014/main" id="{0E197E1E-2816-9E49-9B48-3E6331B6C287}"/>
              </a:ext>
            </a:extLst>
          </p:cNvPr>
          <p:cNvSpPr/>
          <p:nvPr/>
        </p:nvSpPr>
        <p:spPr>
          <a:xfrm>
            <a:off x="9019016" y="3831325"/>
            <a:ext cx="467909" cy="824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B650530D-C948-3F41-AD5F-79136CB21521}"/>
              </a:ext>
            </a:extLst>
          </p:cNvPr>
          <p:cNvSpPr/>
          <p:nvPr/>
        </p:nvSpPr>
        <p:spPr>
          <a:xfrm>
            <a:off x="9018520" y="3924895"/>
            <a:ext cx="467909" cy="824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5913D60E-C5A6-7A42-9F0D-EFC649A8C9DB}"/>
              </a:ext>
            </a:extLst>
          </p:cNvPr>
          <p:cNvSpPr/>
          <p:nvPr/>
        </p:nvSpPr>
        <p:spPr>
          <a:xfrm>
            <a:off x="9021758" y="4017233"/>
            <a:ext cx="467909" cy="824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E7BD6498-B233-1342-A8B6-E9EB2CD29A97}"/>
              </a:ext>
            </a:extLst>
          </p:cNvPr>
          <p:cNvSpPr/>
          <p:nvPr/>
        </p:nvSpPr>
        <p:spPr>
          <a:xfrm>
            <a:off x="9021758" y="4104613"/>
            <a:ext cx="467909" cy="824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6FEEDF42-AA4C-8E4B-8CF5-E46738DE44B1}"/>
              </a:ext>
            </a:extLst>
          </p:cNvPr>
          <p:cNvGrpSpPr/>
          <p:nvPr/>
        </p:nvGrpSpPr>
        <p:grpSpPr>
          <a:xfrm>
            <a:off x="1632162" y="5030053"/>
            <a:ext cx="507671" cy="142249"/>
            <a:chOff x="5889109" y="4797882"/>
            <a:chExt cx="507671" cy="142249"/>
          </a:xfrm>
        </p:grpSpPr>
        <p:sp>
          <p:nvSpPr>
            <p:cNvPr id="194" name="Rectangle 193">
              <a:extLst>
                <a:ext uri="{FF2B5EF4-FFF2-40B4-BE49-F238E27FC236}">
                  <a16:creationId xmlns:a16="http://schemas.microsoft.com/office/drawing/2014/main" id="{1E92E911-1300-4243-8AED-708561909935}"/>
                </a:ext>
              </a:extLst>
            </p:cNvPr>
            <p:cNvSpPr/>
            <p:nvPr/>
          </p:nvSpPr>
          <p:spPr>
            <a:xfrm>
              <a:off x="6134390" y="4797882"/>
              <a:ext cx="262390" cy="14117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Rectangle 194">
              <a:extLst>
                <a:ext uri="{FF2B5EF4-FFF2-40B4-BE49-F238E27FC236}">
                  <a16:creationId xmlns:a16="http://schemas.microsoft.com/office/drawing/2014/main" id="{D530A566-DEDA-5246-A3E8-55AB972D4950}"/>
                </a:ext>
              </a:extLst>
            </p:cNvPr>
            <p:cNvSpPr/>
            <p:nvPr/>
          </p:nvSpPr>
          <p:spPr>
            <a:xfrm>
              <a:off x="5889109" y="4797883"/>
              <a:ext cx="248711" cy="1422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96" name="Straight Arrow Connector 195">
            <a:extLst>
              <a:ext uri="{FF2B5EF4-FFF2-40B4-BE49-F238E27FC236}">
                <a16:creationId xmlns:a16="http://schemas.microsoft.com/office/drawing/2014/main" id="{AAC03982-8B63-6C42-9533-5B459134CE8A}"/>
              </a:ext>
            </a:extLst>
          </p:cNvPr>
          <p:cNvCxnSpPr>
            <a:cxnSpLocks/>
            <a:stCxn id="139" idx="2"/>
          </p:cNvCxnSpPr>
          <p:nvPr/>
        </p:nvCxnSpPr>
        <p:spPr>
          <a:xfrm flipH="1">
            <a:off x="8151883" y="2456602"/>
            <a:ext cx="522980" cy="45181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1F48A085-FFAA-ED4D-B163-4B5F2D3BEC2A}"/>
              </a:ext>
            </a:extLst>
          </p:cNvPr>
          <p:cNvCxnSpPr>
            <a:cxnSpLocks/>
          </p:cNvCxnSpPr>
          <p:nvPr/>
        </p:nvCxnSpPr>
        <p:spPr>
          <a:xfrm>
            <a:off x="8923993" y="2505698"/>
            <a:ext cx="273308" cy="58500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37" name="Picture 36" descr="A picture containing light&#10;&#10;Description automatically generated">
            <a:extLst>
              <a:ext uri="{FF2B5EF4-FFF2-40B4-BE49-F238E27FC236}">
                <a16:creationId xmlns:a16="http://schemas.microsoft.com/office/drawing/2014/main" id="{F1E2815B-FA9B-754D-8A6A-C5D9D718A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808" y="2986551"/>
            <a:ext cx="753282" cy="596477"/>
          </a:xfrm>
          <a:prstGeom prst="rect">
            <a:avLst/>
          </a:prstGeom>
        </p:spPr>
      </p:pic>
      <p:sp>
        <p:nvSpPr>
          <p:cNvPr id="198" name="Rectangle 197">
            <a:extLst>
              <a:ext uri="{FF2B5EF4-FFF2-40B4-BE49-F238E27FC236}">
                <a16:creationId xmlns:a16="http://schemas.microsoft.com/office/drawing/2014/main" id="{72EF3ABB-0B8E-EA47-BF73-1CFB866BD77C}"/>
              </a:ext>
            </a:extLst>
          </p:cNvPr>
          <p:cNvSpPr/>
          <p:nvPr/>
        </p:nvSpPr>
        <p:spPr>
          <a:xfrm>
            <a:off x="122153" y="5488569"/>
            <a:ext cx="1585263" cy="707886"/>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No virtual Network</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99" name="Rectangle 198">
            <a:extLst>
              <a:ext uri="{FF2B5EF4-FFF2-40B4-BE49-F238E27FC236}">
                <a16:creationId xmlns:a16="http://schemas.microsoft.com/office/drawing/2014/main" id="{EF61B59C-FBCB-E044-93E3-877250F43485}"/>
              </a:ext>
            </a:extLst>
          </p:cNvPr>
          <p:cNvSpPr/>
          <p:nvPr/>
        </p:nvSpPr>
        <p:spPr>
          <a:xfrm>
            <a:off x="9285502" y="5523175"/>
            <a:ext cx="2046979" cy="707886"/>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Separate Virtual Network</a:t>
            </a:r>
            <a:endParaRPr 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4677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6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7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8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9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9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3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9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9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9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100" grpId="0"/>
      <p:bldP spid="112" grpId="0"/>
      <p:bldP spid="85" grpId="0" animBg="1"/>
      <p:bldP spid="87" grpId="0" animBg="1"/>
      <p:bldP spid="94" grpId="0" animBg="1"/>
      <p:bldP spid="95" grpId="0" animBg="1"/>
      <p:bldP spid="96" grpId="0" animBg="1"/>
      <p:bldP spid="120" grpId="0" animBg="1"/>
      <p:bldP spid="132" grpId="0" animBg="1"/>
      <p:bldP spid="133" grpId="0" animBg="1"/>
      <p:bldP spid="134" grpId="0" animBg="1"/>
      <p:bldP spid="135" grpId="0" animBg="1"/>
      <p:bldP spid="136" grpId="0"/>
      <p:bldP spid="137" grpId="0"/>
      <p:bldP spid="139" grpId="0"/>
      <p:bldP spid="140" grpId="0" animBg="1"/>
      <p:bldP spid="147" grpId="0" animBg="1"/>
      <p:bldP spid="148" grpId="0" animBg="1"/>
      <p:bldP spid="161" grpId="0"/>
      <p:bldP spid="163" grpId="0"/>
      <p:bldP spid="189" grpId="0" animBg="1"/>
      <p:bldP spid="190" grpId="0" animBg="1"/>
      <p:bldP spid="191" grpId="0" animBg="1"/>
      <p:bldP spid="192" grpId="0" animBg="1"/>
      <p:bldP spid="198" grpId="0"/>
      <p:bldP spid="19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FA98B-E055-4D43-ABED-91D42C7B5617}"/>
              </a:ext>
            </a:extLst>
          </p:cNvPr>
          <p:cNvSpPr>
            <a:spLocks noGrp="1"/>
          </p:cNvSpPr>
          <p:nvPr>
            <p:ph type="title"/>
          </p:nvPr>
        </p:nvSpPr>
        <p:spPr/>
        <p:txBody>
          <a:bodyPr/>
          <a:lstStyle/>
          <a:p>
            <a:r>
              <a:rPr lang="en-US" dirty="0"/>
              <a:t>Deadlocks are rare!</a:t>
            </a:r>
          </a:p>
        </p:txBody>
      </p:sp>
      <p:sp>
        <p:nvSpPr>
          <p:cNvPr id="4" name="Footer Placeholder 3">
            <a:extLst>
              <a:ext uri="{FF2B5EF4-FFF2-40B4-BE49-F238E27FC236}">
                <a16:creationId xmlns:a16="http://schemas.microsoft.com/office/drawing/2014/main" id="{24DAC331-191B-9041-B912-238171A84FCE}"/>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7C723481-15FA-1845-86FF-640AF8694E8C}"/>
              </a:ext>
            </a:extLst>
          </p:cNvPr>
          <p:cNvSpPr>
            <a:spLocks noGrp="1"/>
          </p:cNvSpPr>
          <p:nvPr>
            <p:ph type="sldNum" sz="quarter" idx="12"/>
          </p:nvPr>
        </p:nvSpPr>
        <p:spPr/>
        <p:txBody>
          <a:bodyPr/>
          <a:lstStyle/>
          <a:p>
            <a:fld id="{0D1D0697-F66A-EE4C-B4D3-9802540BCCA0}" type="slidenum">
              <a:rPr lang="en-US" smtClean="0"/>
              <a:t>5</a:t>
            </a:fld>
            <a:endParaRPr lang="en-US"/>
          </a:p>
        </p:txBody>
      </p:sp>
      <p:grpSp>
        <p:nvGrpSpPr>
          <p:cNvPr id="91" name="Group 90">
            <a:extLst>
              <a:ext uri="{FF2B5EF4-FFF2-40B4-BE49-F238E27FC236}">
                <a16:creationId xmlns:a16="http://schemas.microsoft.com/office/drawing/2014/main" id="{E8803C80-A21C-BD4F-87DE-00DF8F391421}"/>
              </a:ext>
            </a:extLst>
          </p:cNvPr>
          <p:cNvGrpSpPr/>
          <p:nvPr/>
        </p:nvGrpSpPr>
        <p:grpSpPr>
          <a:xfrm>
            <a:off x="3724955" y="1494703"/>
            <a:ext cx="625782" cy="3463642"/>
            <a:chOff x="3238880" y="1697183"/>
            <a:chExt cx="625782" cy="3463642"/>
          </a:xfrm>
        </p:grpSpPr>
        <p:sp>
          <p:nvSpPr>
            <p:cNvPr id="8" name="Rounded Rectangle 7">
              <a:extLst>
                <a:ext uri="{FF2B5EF4-FFF2-40B4-BE49-F238E27FC236}">
                  <a16:creationId xmlns:a16="http://schemas.microsoft.com/office/drawing/2014/main" id="{97047556-B8C8-C746-A2E4-EB43B9F8B6AA}"/>
                </a:ext>
              </a:extLst>
            </p:cNvPr>
            <p:cNvSpPr/>
            <p:nvPr/>
          </p:nvSpPr>
          <p:spPr>
            <a:xfrm>
              <a:off x="3238898"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2C143C8F-076A-024F-9FEF-518AD7DF52D3}"/>
                </a:ext>
              </a:extLst>
            </p:cNvPr>
            <p:cNvSpPr/>
            <p:nvPr/>
          </p:nvSpPr>
          <p:spPr>
            <a:xfrm>
              <a:off x="3238898"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a:extLst>
                <a:ext uri="{FF2B5EF4-FFF2-40B4-BE49-F238E27FC236}">
                  <a16:creationId xmlns:a16="http://schemas.microsoft.com/office/drawing/2014/main" id="{05A0CC08-353E-934A-B487-D427F109FFC6}"/>
                </a:ext>
              </a:extLst>
            </p:cNvPr>
            <p:cNvSpPr/>
            <p:nvPr/>
          </p:nvSpPr>
          <p:spPr>
            <a:xfrm>
              <a:off x="3238897"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77B63825-C08C-4B48-A3CC-C905C2A8797F}"/>
                </a:ext>
              </a:extLst>
            </p:cNvPr>
            <p:cNvSpPr/>
            <p:nvPr/>
          </p:nvSpPr>
          <p:spPr>
            <a:xfrm>
              <a:off x="3238895"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9CAAA58E-C420-AB43-A5BC-5F98047CF1EF}"/>
                </a:ext>
              </a:extLst>
            </p:cNvPr>
            <p:cNvSpPr/>
            <p:nvPr/>
          </p:nvSpPr>
          <p:spPr>
            <a:xfrm>
              <a:off x="3238894" y="3082638"/>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a16="http://schemas.microsoft.com/office/drawing/2014/main" id="{502D1B40-5EB9-4244-92FF-2F887EF10E39}"/>
                </a:ext>
              </a:extLst>
            </p:cNvPr>
            <p:cNvSpPr/>
            <p:nvPr/>
          </p:nvSpPr>
          <p:spPr>
            <a:xfrm>
              <a:off x="3238891" y="3429000"/>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ed Rectangle 58">
              <a:extLst>
                <a:ext uri="{FF2B5EF4-FFF2-40B4-BE49-F238E27FC236}">
                  <a16:creationId xmlns:a16="http://schemas.microsoft.com/office/drawing/2014/main" id="{E299141A-3AD2-2543-96F7-5620AD3C730C}"/>
                </a:ext>
              </a:extLst>
            </p:cNvPr>
            <p:cNvSpPr/>
            <p:nvPr/>
          </p:nvSpPr>
          <p:spPr>
            <a:xfrm>
              <a:off x="3238889" y="3775364"/>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ounded Rectangle 66">
              <a:extLst>
                <a:ext uri="{FF2B5EF4-FFF2-40B4-BE49-F238E27FC236}">
                  <a16:creationId xmlns:a16="http://schemas.microsoft.com/office/drawing/2014/main" id="{F984FE2B-68AF-4F4F-BFE0-5FA948F26D86}"/>
                </a:ext>
              </a:extLst>
            </p:cNvPr>
            <p:cNvSpPr/>
            <p:nvPr/>
          </p:nvSpPr>
          <p:spPr>
            <a:xfrm>
              <a:off x="3238886" y="412173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ounded Rectangle 74">
              <a:extLst>
                <a:ext uri="{FF2B5EF4-FFF2-40B4-BE49-F238E27FC236}">
                  <a16:creationId xmlns:a16="http://schemas.microsoft.com/office/drawing/2014/main" id="{D769AB26-F4C9-C044-AF69-D01DD0A6447F}"/>
                </a:ext>
              </a:extLst>
            </p:cNvPr>
            <p:cNvSpPr/>
            <p:nvPr/>
          </p:nvSpPr>
          <p:spPr>
            <a:xfrm>
              <a:off x="3238884" y="4468095"/>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ounded Rectangle 82">
              <a:extLst>
                <a:ext uri="{FF2B5EF4-FFF2-40B4-BE49-F238E27FC236}">
                  <a16:creationId xmlns:a16="http://schemas.microsoft.com/office/drawing/2014/main" id="{198CDAA2-1E5B-5F46-B17C-7AD1D5D4CCB2}"/>
                </a:ext>
              </a:extLst>
            </p:cNvPr>
            <p:cNvSpPr/>
            <p:nvPr/>
          </p:nvSpPr>
          <p:spPr>
            <a:xfrm>
              <a:off x="3238880" y="481446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 name="Group 91">
            <a:extLst>
              <a:ext uri="{FF2B5EF4-FFF2-40B4-BE49-F238E27FC236}">
                <a16:creationId xmlns:a16="http://schemas.microsoft.com/office/drawing/2014/main" id="{3EF51050-6D42-4C4F-B34D-6020287B3609}"/>
              </a:ext>
            </a:extLst>
          </p:cNvPr>
          <p:cNvGrpSpPr/>
          <p:nvPr/>
        </p:nvGrpSpPr>
        <p:grpSpPr>
          <a:xfrm>
            <a:off x="4350719" y="1494703"/>
            <a:ext cx="625782" cy="3463642"/>
            <a:chOff x="3864644" y="1697183"/>
            <a:chExt cx="625782" cy="3463642"/>
          </a:xfrm>
        </p:grpSpPr>
        <p:sp>
          <p:nvSpPr>
            <p:cNvPr id="12" name="Rounded Rectangle 11">
              <a:extLst>
                <a:ext uri="{FF2B5EF4-FFF2-40B4-BE49-F238E27FC236}">
                  <a16:creationId xmlns:a16="http://schemas.microsoft.com/office/drawing/2014/main" id="{87A79AAA-6420-254B-BF99-ABFF5215BE10}"/>
                </a:ext>
              </a:extLst>
            </p:cNvPr>
            <p:cNvSpPr/>
            <p:nvPr/>
          </p:nvSpPr>
          <p:spPr>
            <a:xfrm>
              <a:off x="3864662"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79450876-F820-B64C-9D2F-09877794A3A8}"/>
                </a:ext>
              </a:extLst>
            </p:cNvPr>
            <p:cNvSpPr/>
            <p:nvPr/>
          </p:nvSpPr>
          <p:spPr>
            <a:xfrm>
              <a:off x="3864662"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9138D86A-85B1-4C46-9DCE-6576E131D514}"/>
                </a:ext>
              </a:extLst>
            </p:cNvPr>
            <p:cNvSpPr/>
            <p:nvPr/>
          </p:nvSpPr>
          <p:spPr>
            <a:xfrm>
              <a:off x="3864661"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320CBD25-C3FB-B14E-88E8-1CE4969CC0FD}"/>
                </a:ext>
              </a:extLst>
            </p:cNvPr>
            <p:cNvSpPr/>
            <p:nvPr/>
          </p:nvSpPr>
          <p:spPr>
            <a:xfrm>
              <a:off x="3864659"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ounded Rectangle 43">
              <a:extLst>
                <a:ext uri="{FF2B5EF4-FFF2-40B4-BE49-F238E27FC236}">
                  <a16:creationId xmlns:a16="http://schemas.microsoft.com/office/drawing/2014/main" id="{D82756D8-2BDA-7742-AC15-BEE730439667}"/>
                </a:ext>
              </a:extLst>
            </p:cNvPr>
            <p:cNvSpPr/>
            <p:nvPr/>
          </p:nvSpPr>
          <p:spPr>
            <a:xfrm>
              <a:off x="3864658" y="3082638"/>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51">
              <a:extLst>
                <a:ext uri="{FF2B5EF4-FFF2-40B4-BE49-F238E27FC236}">
                  <a16:creationId xmlns:a16="http://schemas.microsoft.com/office/drawing/2014/main" id="{54DBC2D2-88AF-644A-A1E3-D37FF3AAE151}"/>
                </a:ext>
              </a:extLst>
            </p:cNvPr>
            <p:cNvSpPr/>
            <p:nvPr/>
          </p:nvSpPr>
          <p:spPr>
            <a:xfrm>
              <a:off x="3864655" y="3429000"/>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ounded Rectangle 59">
              <a:extLst>
                <a:ext uri="{FF2B5EF4-FFF2-40B4-BE49-F238E27FC236}">
                  <a16:creationId xmlns:a16="http://schemas.microsoft.com/office/drawing/2014/main" id="{2A3BA4B3-D4BA-424E-9F30-CEF729B0ECF5}"/>
                </a:ext>
              </a:extLst>
            </p:cNvPr>
            <p:cNvSpPr/>
            <p:nvPr/>
          </p:nvSpPr>
          <p:spPr>
            <a:xfrm>
              <a:off x="3864653" y="3775364"/>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ounded Rectangle 67">
              <a:extLst>
                <a:ext uri="{FF2B5EF4-FFF2-40B4-BE49-F238E27FC236}">
                  <a16:creationId xmlns:a16="http://schemas.microsoft.com/office/drawing/2014/main" id="{F02252DD-4879-D54B-89A0-036763DA8CCB}"/>
                </a:ext>
              </a:extLst>
            </p:cNvPr>
            <p:cNvSpPr/>
            <p:nvPr/>
          </p:nvSpPr>
          <p:spPr>
            <a:xfrm>
              <a:off x="3864650" y="412173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ounded Rectangle 75">
              <a:extLst>
                <a:ext uri="{FF2B5EF4-FFF2-40B4-BE49-F238E27FC236}">
                  <a16:creationId xmlns:a16="http://schemas.microsoft.com/office/drawing/2014/main" id="{0051B25D-F91D-7C41-A49C-DA6C023DB5F4}"/>
                </a:ext>
              </a:extLst>
            </p:cNvPr>
            <p:cNvSpPr/>
            <p:nvPr/>
          </p:nvSpPr>
          <p:spPr>
            <a:xfrm>
              <a:off x="3864648" y="4468095"/>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ounded Rectangle 83">
              <a:extLst>
                <a:ext uri="{FF2B5EF4-FFF2-40B4-BE49-F238E27FC236}">
                  <a16:creationId xmlns:a16="http://schemas.microsoft.com/office/drawing/2014/main" id="{9178BB45-16C4-DB4A-8569-F271E90FDF68}"/>
                </a:ext>
              </a:extLst>
            </p:cNvPr>
            <p:cNvSpPr/>
            <p:nvPr/>
          </p:nvSpPr>
          <p:spPr>
            <a:xfrm>
              <a:off x="3864644" y="481446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6288D994-4250-8041-87B6-8C9E9573501C}"/>
              </a:ext>
            </a:extLst>
          </p:cNvPr>
          <p:cNvGrpSpPr/>
          <p:nvPr/>
        </p:nvGrpSpPr>
        <p:grpSpPr>
          <a:xfrm>
            <a:off x="4975331" y="1494703"/>
            <a:ext cx="625782" cy="3463642"/>
            <a:chOff x="4489256" y="1697183"/>
            <a:chExt cx="625782" cy="3463642"/>
          </a:xfrm>
        </p:grpSpPr>
        <p:sp>
          <p:nvSpPr>
            <p:cNvPr id="13" name="Rounded Rectangle 12">
              <a:extLst>
                <a:ext uri="{FF2B5EF4-FFF2-40B4-BE49-F238E27FC236}">
                  <a16:creationId xmlns:a16="http://schemas.microsoft.com/office/drawing/2014/main" id="{0EC44966-50E5-7340-9FD5-F7B3F45B86A9}"/>
                </a:ext>
              </a:extLst>
            </p:cNvPr>
            <p:cNvSpPr/>
            <p:nvPr/>
          </p:nvSpPr>
          <p:spPr>
            <a:xfrm>
              <a:off x="4489274"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0B66D695-B316-0D48-B747-E7473D73B72E}"/>
                </a:ext>
              </a:extLst>
            </p:cNvPr>
            <p:cNvSpPr/>
            <p:nvPr/>
          </p:nvSpPr>
          <p:spPr>
            <a:xfrm>
              <a:off x="4489274"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a:extLst>
                <a:ext uri="{FF2B5EF4-FFF2-40B4-BE49-F238E27FC236}">
                  <a16:creationId xmlns:a16="http://schemas.microsoft.com/office/drawing/2014/main" id="{0F530C62-9E68-5948-8C5A-0A9CD124460B}"/>
                </a:ext>
              </a:extLst>
            </p:cNvPr>
            <p:cNvSpPr/>
            <p:nvPr/>
          </p:nvSpPr>
          <p:spPr>
            <a:xfrm>
              <a:off x="4489273"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FA66AFD6-FC84-3041-82CA-45BA088F847D}"/>
                </a:ext>
              </a:extLst>
            </p:cNvPr>
            <p:cNvSpPr/>
            <p:nvPr/>
          </p:nvSpPr>
          <p:spPr>
            <a:xfrm>
              <a:off x="4489271"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a:extLst>
                <a:ext uri="{FF2B5EF4-FFF2-40B4-BE49-F238E27FC236}">
                  <a16:creationId xmlns:a16="http://schemas.microsoft.com/office/drawing/2014/main" id="{497F25B6-F921-F746-BA74-915D8D8315AB}"/>
                </a:ext>
              </a:extLst>
            </p:cNvPr>
            <p:cNvSpPr/>
            <p:nvPr/>
          </p:nvSpPr>
          <p:spPr>
            <a:xfrm>
              <a:off x="4489270" y="3082638"/>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ounded Rectangle 52">
              <a:extLst>
                <a:ext uri="{FF2B5EF4-FFF2-40B4-BE49-F238E27FC236}">
                  <a16:creationId xmlns:a16="http://schemas.microsoft.com/office/drawing/2014/main" id="{727B2C2C-18BE-5448-8AA8-4F28D71F66FC}"/>
                </a:ext>
              </a:extLst>
            </p:cNvPr>
            <p:cNvSpPr/>
            <p:nvPr/>
          </p:nvSpPr>
          <p:spPr>
            <a:xfrm>
              <a:off x="4489267" y="3429000"/>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le 60">
              <a:extLst>
                <a:ext uri="{FF2B5EF4-FFF2-40B4-BE49-F238E27FC236}">
                  <a16:creationId xmlns:a16="http://schemas.microsoft.com/office/drawing/2014/main" id="{DEF297DA-FFA4-D644-90B1-EF0B2560B6B8}"/>
                </a:ext>
              </a:extLst>
            </p:cNvPr>
            <p:cNvSpPr/>
            <p:nvPr/>
          </p:nvSpPr>
          <p:spPr>
            <a:xfrm>
              <a:off x="4489265" y="3775364"/>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ounded Rectangle 68">
              <a:extLst>
                <a:ext uri="{FF2B5EF4-FFF2-40B4-BE49-F238E27FC236}">
                  <a16:creationId xmlns:a16="http://schemas.microsoft.com/office/drawing/2014/main" id="{2F75FF18-3FFE-7E4E-8E3B-05FA6F6D75D1}"/>
                </a:ext>
              </a:extLst>
            </p:cNvPr>
            <p:cNvSpPr/>
            <p:nvPr/>
          </p:nvSpPr>
          <p:spPr>
            <a:xfrm>
              <a:off x="4489262" y="412173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ounded Rectangle 76">
              <a:extLst>
                <a:ext uri="{FF2B5EF4-FFF2-40B4-BE49-F238E27FC236}">
                  <a16:creationId xmlns:a16="http://schemas.microsoft.com/office/drawing/2014/main" id="{6E8E6121-8C8C-8542-B268-6F581B6BB397}"/>
                </a:ext>
              </a:extLst>
            </p:cNvPr>
            <p:cNvSpPr/>
            <p:nvPr/>
          </p:nvSpPr>
          <p:spPr>
            <a:xfrm>
              <a:off x="4489260" y="4468095"/>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ounded Rectangle 84">
              <a:extLst>
                <a:ext uri="{FF2B5EF4-FFF2-40B4-BE49-F238E27FC236}">
                  <a16:creationId xmlns:a16="http://schemas.microsoft.com/office/drawing/2014/main" id="{8D5C88EF-A427-6F47-B2B1-2A90B287C312}"/>
                </a:ext>
              </a:extLst>
            </p:cNvPr>
            <p:cNvSpPr/>
            <p:nvPr/>
          </p:nvSpPr>
          <p:spPr>
            <a:xfrm>
              <a:off x="4489256" y="481446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 name="Group 93">
            <a:extLst>
              <a:ext uri="{FF2B5EF4-FFF2-40B4-BE49-F238E27FC236}">
                <a16:creationId xmlns:a16="http://schemas.microsoft.com/office/drawing/2014/main" id="{7E0AEDC6-EFA6-D844-A680-96B1539D30A9}"/>
              </a:ext>
            </a:extLst>
          </p:cNvPr>
          <p:cNvGrpSpPr/>
          <p:nvPr/>
        </p:nvGrpSpPr>
        <p:grpSpPr>
          <a:xfrm>
            <a:off x="5599943" y="1494703"/>
            <a:ext cx="625782" cy="3463642"/>
            <a:chOff x="5113868" y="1697183"/>
            <a:chExt cx="625782" cy="3463642"/>
          </a:xfrm>
        </p:grpSpPr>
        <p:sp>
          <p:nvSpPr>
            <p:cNvPr id="14" name="Rounded Rectangle 13">
              <a:extLst>
                <a:ext uri="{FF2B5EF4-FFF2-40B4-BE49-F238E27FC236}">
                  <a16:creationId xmlns:a16="http://schemas.microsoft.com/office/drawing/2014/main" id="{FF7F13CB-4647-3D42-B124-1526F6E0F9BE}"/>
                </a:ext>
              </a:extLst>
            </p:cNvPr>
            <p:cNvSpPr/>
            <p:nvPr/>
          </p:nvSpPr>
          <p:spPr>
            <a:xfrm>
              <a:off x="5113886"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1090FEB5-A2EB-0A4D-975E-04BE336B586D}"/>
                </a:ext>
              </a:extLst>
            </p:cNvPr>
            <p:cNvSpPr/>
            <p:nvPr/>
          </p:nvSpPr>
          <p:spPr>
            <a:xfrm>
              <a:off x="5113886"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a:extLst>
                <a:ext uri="{FF2B5EF4-FFF2-40B4-BE49-F238E27FC236}">
                  <a16:creationId xmlns:a16="http://schemas.microsoft.com/office/drawing/2014/main" id="{C9AE3971-E0C0-9144-A26B-F30E366D70E5}"/>
                </a:ext>
              </a:extLst>
            </p:cNvPr>
            <p:cNvSpPr/>
            <p:nvPr/>
          </p:nvSpPr>
          <p:spPr>
            <a:xfrm>
              <a:off x="5113885"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2EC49C64-BBBE-3B44-AF13-D0D92B0B04CE}"/>
                </a:ext>
              </a:extLst>
            </p:cNvPr>
            <p:cNvSpPr/>
            <p:nvPr/>
          </p:nvSpPr>
          <p:spPr>
            <a:xfrm>
              <a:off x="5113883"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a:extLst>
                <a:ext uri="{FF2B5EF4-FFF2-40B4-BE49-F238E27FC236}">
                  <a16:creationId xmlns:a16="http://schemas.microsoft.com/office/drawing/2014/main" id="{97977F2C-6FBE-FA4B-A0E0-DC8F49F7163C}"/>
                </a:ext>
              </a:extLst>
            </p:cNvPr>
            <p:cNvSpPr/>
            <p:nvPr/>
          </p:nvSpPr>
          <p:spPr>
            <a:xfrm>
              <a:off x="5113882" y="3082638"/>
              <a:ext cx="625764" cy="3463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endParaRPr>
            </a:p>
          </p:txBody>
        </p:sp>
        <p:sp>
          <p:nvSpPr>
            <p:cNvPr id="54" name="Rounded Rectangle 53">
              <a:extLst>
                <a:ext uri="{FF2B5EF4-FFF2-40B4-BE49-F238E27FC236}">
                  <a16:creationId xmlns:a16="http://schemas.microsoft.com/office/drawing/2014/main" id="{0A4C59D5-AA5A-C54D-A719-AC73DB58B5EA}"/>
                </a:ext>
              </a:extLst>
            </p:cNvPr>
            <p:cNvSpPr/>
            <p:nvPr/>
          </p:nvSpPr>
          <p:spPr>
            <a:xfrm>
              <a:off x="5113879" y="3429000"/>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a:extLst>
                <a:ext uri="{FF2B5EF4-FFF2-40B4-BE49-F238E27FC236}">
                  <a16:creationId xmlns:a16="http://schemas.microsoft.com/office/drawing/2014/main" id="{8C666A18-4DF2-BD4E-BA5B-64E437C0AEB0}"/>
                </a:ext>
              </a:extLst>
            </p:cNvPr>
            <p:cNvSpPr/>
            <p:nvPr/>
          </p:nvSpPr>
          <p:spPr>
            <a:xfrm>
              <a:off x="5113877" y="3775364"/>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ounded Rectangle 69">
              <a:extLst>
                <a:ext uri="{FF2B5EF4-FFF2-40B4-BE49-F238E27FC236}">
                  <a16:creationId xmlns:a16="http://schemas.microsoft.com/office/drawing/2014/main" id="{A6C1E495-5A99-6B47-BD4D-077C005A7A0C}"/>
                </a:ext>
              </a:extLst>
            </p:cNvPr>
            <p:cNvSpPr/>
            <p:nvPr/>
          </p:nvSpPr>
          <p:spPr>
            <a:xfrm>
              <a:off x="5113874" y="412173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ounded Rectangle 77">
              <a:extLst>
                <a:ext uri="{FF2B5EF4-FFF2-40B4-BE49-F238E27FC236}">
                  <a16:creationId xmlns:a16="http://schemas.microsoft.com/office/drawing/2014/main" id="{47F01BE6-EDD8-864A-AFCC-B2A8C2B4DBF6}"/>
                </a:ext>
              </a:extLst>
            </p:cNvPr>
            <p:cNvSpPr/>
            <p:nvPr/>
          </p:nvSpPr>
          <p:spPr>
            <a:xfrm>
              <a:off x="5113872" y="4468095"/>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ounded Rectangle 85">
              <a:extLst>
                <a:ext uri="{FF2B5EF4-FFF2-40B4-BE49-F238E27FC236}">
                  <a16:creationId xmlns:a16="http://schemas.microsoft.com/office/drawing/2014/main" id="{29DD833A-8BF0-4C4C-A2F8-0680E430480A}"/>
                </a:ext>
              </a:extLst>
            </p:cNvPr>
            <p:cNvSpPr/>
            <p:nvPr/>
          </p:nvSpPr>
          <p:spPr>
            <a:xfrm>
              <a:off x="5113868" y="481446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 name="Group 94">
            <a:extLst>
              <a:ext uri="{FF2B5EF4-FFF2-40B4-BE49-F238E27FC236}">
                <a16:creationId xmlns:a16="http://schemas.microsoft.com/office/drawing/2014/main" id="{53709B19-C6D3-C940-8BF7-E3F918C14A35}"/>
              </a:ext>
            </a:extLst>
          </p:cNvPr>
          <p:cNvGrpSpPr/>
          <p:nvPr/>
        </p:nvGrpSpPr>
        <p:grpSpPr>
          <a:xfrm>
            <a:off x="6224565" y="1494703"/>
            <a:ext cx="625782" cy="3463642"/>
            <a:chOff x="5738490" y="1697183"/>
            <a:chExt cx="625782" cy="3463642"/>
          </a:xfrm>
        </p:grpSpPr>
        <p:sp>
          <p:nvSpPr>
            <p:cNvPr id="15" name="Rounded Rectangle 14">
              <a:extLst>
                <a:ext uri="{FF2B5EF4-FFF2-40B4-BE49-F238E27FC236}">
                  <a16:creationId xmlns:a16="http://schemas.microsoft.com/office/drawing/2014/main" id="{92C33F3B-12FD-754B-9DE6-B1154B5A6F67}"/>
                </a:ext>
              </a:extLst>
            </p:cNvPr>
            <p:cNvSpPr/>
            <p:nvPr/>
          </p:nvSpPr>
          <p:spPr>
            <a:xfrm>
              <a:off x="5738508"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05798076-ACDA-A747-925A-ECB0D1F3D293}"/>
                </a:ext>
              </a:extLst>
            </p:cNvPr>
            <p:cNvSpPr/>
            <p:nvPr/>
          </p:nvSpPr>
          <p:spPr>
            <a:xfrm>
              <a:off x="5738508"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6F06565E-DABE-824E-A323-EB708F0879B1}"/>
                </a:ext>
              </a:extLst>
            </p:cNvPr>
            <p:cNvSpPr/>
            <p:nvPr/>
          </p:nvSpPr>
          <p:spPr>
            <a:xfrm>
              <a:off x="5738507"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38">
              <a:extLst>
                <a:ext uri="{FF2B5EF4-FFF2-40B4-BE49-F238E27FC236}">
                  <a16:creationId xmlns:a16="http://schemas.microsoft.com/office/drawing/2014/main" id="{69D40B6A-D08B-0043-9678-AA3BB688790E}"/>
                </a:ext>
              </a:extLst>
            </p:cNvPr>
            <p:cNvSpPr/>
            <p:nvPr/>
          </p:nvSpPr>
          <p:spPr>
            <a:xfrm>
              <a:off x="5738505"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ounded Rectangle 46">
              <a:extLst>
                <a:ext uri="{FF2B5EF4-FFF2-40B4-BE49-F238E27FC236}">
                  <a16:creationId xmlns:a16="http://schemas.microsoft.com/office/drawing/2014/main" id="{E4B4A9FA-8E21-E24B-8CD3-5AA4EB371B70}"/>
                </a:ext>
              </a:extLst>
            </p:cNvPr>
            <p:cNvSpPr/>
            <p:nvPr/>
          </p:nvSpPr>
          <p:spPr>
            <a:xfrm>
              <a:off x="5738504" y="3082638"/>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ed Rectangle 54">
              <a:extLst>
                <a:ext uri="{FF2B5EF4-FFF2-40B4-BE49-F238E27FC236}">
                  <a16:creationId xmlns:a16="http://schemas.microsoft.com/office/drawing/2014/main" id="{1BBA6F31-170D-7A42-9369-AEBDADE3EA9A}"/>
                </a:ext>
              </a:extLst>
            </p:cNvPr>
            <p:cNvSpPr/>
            <p:nvPr/>
          </p:nvSpPr>
          <p:spPr>
            <a:xfrm>
              <a:off x="5738501" y="3429000"/>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ounded Rectangle 62">
              <a:extLst>
                <a:ext uri="{FF2B5EF4-FFF2-40B4-BE49-F238E27FC236}">
                  <a16:creationId xmlns:a16="http://schemas.microsoft.com/office/drawing/2014/main" id="{B038B6B6-3B8C-3C4B-B29D-20B0A41D25E4}"/>
                </a:ext>
              </a:extLst>
            </p:cNvPr>
            <p:cNvSpPr/>
            <p:nvPr/>
          </p:nvSpPr>
          <p:spPr>
            <a:xfrm>
              <a:off x="5738499" y="3775364"/>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ounded Rectangle 70">
              <a:extLst>
                <a:ext uri="{FF2B5EF4-FFF2-40B4-BE49-F238E27FC236}">
                  <a16:creationId xmlns:a16="http://schemas.microsoft.com/office/drawing/2014/main" id="{EB801249-9746-4A49-9630-6A3AC2295E5E}"/>
                </a:ext>
              </a:extLst>
            </p:cNvPr>
            <p:cNvSpPr/>
            <p:nvPr/>
          </p:nvSpPr>
          <p:spPr>
            <a:xfrm>
              <a:off x="5738496" y="412173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a:extLst>
                <a:ext uri="{FF2B5EF4-FFF2-40B4-BE49-F238E27FC236}">
                  <a16:creationId xmlns:a16="http://schemas.microsoft.com/office/drawing/2014/main" id="{902BCE37-9CEE-8D4E-827A-9C3CE144784C}"/>
                </a:ext>
              </a:extLst>
            </p:cNvPr>
            <p:cNvSpPr/>
            <p:nvPr/>
          </p:nvSpPr>
          <p:spPr>
            <a:xfrm>
              <a:off x="5738494" y="4468095"/>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a:extLst>
                <a:ext uri="{FF2B5EF4-FFF2-40B4-BE49-F238E27FC236}">
                  <a16:creationId xmlns:a16="http://schemas.microsoft.com/office/drawing/2014/main" id="{238D314E-4E45-7246-A4E4-37F959666169}"/>
                </a:ext>
              </a:extLst>
            </p:cNvPr>
            <p:cNvSpPr/>
            <p:nvPr/>
          </p:nvSpPr>
          <p:spPr>
            <a:xfrm>
              <a:off x="5738490" y="481446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 name="Group 95">
            <a:extLst>
              <a:ext uri="{FF2B5EF4-FFF2-40B4-BE49-F238E27FC236}">
                <a16:creationId xmlns:a16="http://schemas.microsoft.com/office/drawing/2014/main" id="{35F19FDC-8B55-D648-B20B-077EE57289D8}"/>
              </a:ext>
            </a:extLst>
          </p:cNvPr>
          <p:cNvGrpSpPr/>
          <p:nvPr/>
        </p:nvGrpSpPr>
        <p:grpSpPr>
          <a:xfrm>
            <a:off x="6839916" y="1494703"/>
            <a:ext cx="625782" cy="3463642"/>
            <a:chOff x="6353841" y="1697183"/>
            <a:chExt cx="625782" cy="3463642"/>
          </a:xfrm>
        </p:grpSpPr>
        <p:sp>
          <p:nvSpPr>
            <p:cNvPr id="16" name="Rounded Rectangle 15">
              <a:extLst>
                <a:ext uri="{FF2B5EF4-FFF2-40B4-BE49-F238E27FC236}">
                  <a16:creationId xmlns:a16="http://schemas.microsoft.com/office/drawing/2014/main" id="{EEE8AB59-BC20-7144-9B87-F92FA55AFFD9}"/>
                </a:ext>
              </a:extLst>
            </p:cNvPr>
            <p:cNvSpPr/>
            <p:nvPr/>
          </p:nvSpPr>
          <p:spPr>
            <a:xfrm>
              <a:off x="6353859"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80C5F7CA-E3BA-484F-ACCF-3B4F3F2F26BC}"/>
                </a:ext>
              </a:extLst>
            </p:cNvPr>
            <p:cNvSpPr/>
            <p:nvPr/>
          </p:nvSpPr>
          <p:spPr>
            <a:xfrm>
              <a:off x="6353859"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0E7D742B-EC3B-D040-A649-570F4485FD18}"/>
                </a:ext>
              </a:extLst>
            </p:cNvPr>
            <p:cNvSpPr/>
            <p:nvPr/>
          </p:nvSpPr>
          <p:spPr>
            <a:xfrm>
              <a:off x="6353858"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985906C3-3FF1-5F44-BFB6-8B02D79EA997}"/>
                </a:ext>
              </a:extLst>
            </p:cNvPr>
            <p:cNvSpPr/>
            <p:nvPr/>
          </p:nvSpPr>
          <p:spPr>
            <a:xfrm>
              <a:off x="6353856"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ounded Rectangle 47">
              <a:extLst>
                <a:ext uri="{FF2B5EF4-FFF2-40B4-BE49-F238E27FC236}">
                  <a16:creationId xmlns:a16="http://schemas.microsoft.com/office/drawing/2014/main" id="{A70C9747-78E3-9549-94FD-FCDA8F2C2055}"/>
                </a:ext>
              </a:extLst>
            </p:cNvPr>
            <p:cNvSpPr/>
            <p:nvPr/>
          </p:nvSpPr>
          <p:spPr>
            <a:xfrm>
              <a:off x="6353855" y="3082638"/>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a:extLst>
                <a:ext uri="{FF2B5EF4-FFF2-40B4-BE49-F238E27FC236}">
                  <a16:creationId xmlns:a16="http://schemas.microsoft.com/office/drawing/2014/main" id="{5A906FF1-3DD0-D948-8CC1-DE87AA31662B}"/>
                </a:ext>
              </a:extLst>
            </p:cNvPr>
            <p:cNvSpPr/>
            <p:nvPr/>
          </p:nvSpPr>
          <p:spPr>
            <a:xfrm>
              <a:off x="6353852" y="3429000"/>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a:extLst>
                <a:ext uri="{FF2B5EF4-FFF2-40B4-BE49-F238E27FC236}">
                  <a16:creationId xmlns:a16="http://schemas.microsoft.com/office/drawing/2014/main" id="{63C5AF4A-82B1-514A-AA05-5E9E10C7BB7C}"/>
                </a:ext>
              </a:extLst>
            </p:cNvPr>
            <p:cNvSpPr/>
            <p:nvPr/>
          </p:nvSpPr>
          <p:spPr>
            <a:xfrm>
              <a:off x="6353850" y="3775364"/>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ounded Rectangle 71">
              <a:extLst>
                <a:ext uri="{FF2B5EF4-FFF2-40B4-BE49-F238E27FC236}">
                  <a16:creationId xmlns:a16="http://schemas.microsoft.com/office/drawing/2014/main" id="{486C11F6-2366-5E4A-9DB6-DCF232BBB4F4}"/>
                </a:ext>
              </a:extLst>
            </p:cNvPr>
            <p:cNvSpPr/>
            <p:nvPr/>
          </p:nvSpPr>
          <p:spPr>
            <a:xfrm>
              <a:off x="6353847" y="412173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ounded Rectangle 79">
              <a:extLst>
                <a:ext uri="{FF2B5EF4-FFF2-40B4-BE49-F238E27FC236}">
                  <a16:creationId xmlns:a16="http://schemas.microsoft.com/office/drawing/2014/main" id="{F15F974E-2F38-F34F-B317-C9CC8AF60D29}"/>
                </a:ext>
              </a:extLst>
            </p:cNvPr>
            <p:cNvSpPr/>
            <p:nvPr/>
          </p:nvSpPr>
          <p:spPr>
            <a:xfrm>
              <a:off x="6353845" y="4468095"/>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a:extLst>
                <a:ext uri="{FF2B5EF4-FFF2-40B4-BE49-F238E27FC236}">
                  <a16:creationId xmlns:a16="http://schemas.microsoft.com/office/drawing/2014/main" id="{C775ACC4-3FFF-4347-A65F-1BFFAFA99F08}"/>
                </a:ext>
              </a:extLst>
            </p:cNvPr>
            <p:cNvSpPr/>
            <p:nvPr/>
          </p:nvSpPr>
          <p:spPr>
            <a:xfrm>
              <a:off x="6353841" y="481446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 name="Group 96">
            <a:extLst>
              <a:ext uri="{FF2B5EF4-FFF2-40B4-BE49-F238E27FC236}">
                <a16:creationId xmlns:a16="http://schemas.microsoft.com/office/drawing/2014/main" id="{E58ABDE9-F540-FE4A-B45B-7533F38A9911}"/>
              </a:ext>
            </a:extLst>
          </p:cNvPr>
          <p:cNvGrpSpPr/>
          <p:nvPr/>
        </p:nvGrpSpPr>
        <p:grpSpPr>
          <a:xfrm>
            <a:off x="7469124" y="1494703"/>
            <a:ext cx="625782" cy="3463642"/>
            <a:chOff x="6983049" y="1697183"/>
            <a:chExt cx="625782" cy="3463642"/>
          </a:xfrm>
        </p:grpSpPr>
        <p:sp>
          <p:nvSpPr>
            <p:cNvPr id="17" name="Rounded Rectangle 16">
              <a:extLst>
                <a:ext uri="{FF2B5EF4-FFF2-40B4-BE49-F238E27FC236}">
                  <a16:creationId xmlns:a16="http://schemas.microsoft.com/office/drawing/2014/main" id="{8435D655-F4FD-9D47-85D1-56E48FCD974D}"/>
                </a:ext>
              </a:extLst>
            </p:cNvPr>
            <p:cNvSpPr/>
            <p:nvPr/>
          </p:nvSpPr>
          <p:spPr>
            <a:xfrm>
              <a:off x="6983067"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7727405E-4FB8-EB4E-86E5-3176F6B59EB1}"/>
                </a:ext>
              </a:extLst>
            </p:cNvPr>
            <p:cNvSpPr/>
            <p:nvPr/>
          </p:nvSpPr>
          <p:spPr>
            <a:xfrm>
              <a:off x="6983067"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id="{4017C90E-B705-C342-A30E-5620DB8354DC}"/>
                </a:ext>
              </a:extLst>
            </p:cNvPr>
            <p:cNvSpPr/>
            <p:nvPr/>
          </p:nvSpPr>
          <p:spPr>
            <a:xfrm>
              <a:off x="6983066"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a:extLst>
                <a:ext uri="{FF2B5EF4-FFF2-40B4-BE49-F238E27FC236}">
                  <a16:creationId xmlns:a16="http://schemas.microsoft.com/office/drawing/2014/main" id="{23E5BFDC-B27E-2847-AF6D-F87F92109FFB}"/>
                </a:ext>
              </a:extLst>
            </p:cNvPr>
            <p:cNvSpPr/>
            <p:nvPr/>
          </p:nvSpPr>
          <p:spPr>
            <a:xfrm>
              <a:off x="6983064"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ounded Rectangle 48">
              <a:extLst>
                <a:ext uri="{FF2B5EF4-FFF2-40B4-BE49-F238E27FC236}">
                  <a16:creationId xmlns:a16="http://schemas.microsoft.com/office/drawing/2014/main" id="{70870169-525F-464E-A1A4-BDCB6DE11855}"/>
                </a:ext>
              </a:extLst>
            </p:cNvPr>
            <p:cNvSpPr/>
            <p:nvPr/>
          </p:nvSpPr>
          <p:spPr>
            <a:xfrm>
              <a:off x="6983063" y="3082638"/>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56">
              <a:extLst>
                <a:ext uri="{FF2B5EF4-FFF2-40B4-BE49-F238E27FC236}">
                  <a16:creationId xmlns:a16="http://schemas.microsoft.com/office/drawing/2014/main" id="{644AF9DE-135B-AA47-BC5D-D4BD55AB00F8}"/>
                </a:ext>
              </a:extLst>
            </p:cNvPr>
            <p:cNvSpPr/>
            <p:nvPr/>
          </p:nvSpPr>
          <p:spPr>
            <a:xfrm>
              <a:off x="6983060" y="3429000"/>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ounded Rectangle 64">
              <a:extLst>
                <a:ext uri="{FF2B5EF4-FFF2-40B4-BE49-F238E27FC236}">
                  <a16:creationId xmlns:a16="http://schemas.microsoft.com/office/drawing/2014/main" id="{301F53F1-FA35-6A43-97F0-DC89F6B1AE35}"/>
                </a:ext>
              </a:extLst>
            </p:cNvPr>
            <p:cNvSpPr/>
            <p:nvPr/>
          </p:nvSpPr>
          <p:spPr>
            <a:xfrm>
              <a:off x="6983058" y="3775364"/>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ounded Rectangle 72">
              <a:extLst>
                <a:ext uri="{FF2B5EF4-FFF2-40B4-BE49-F238E27FC236}">
                  <a16:creationId xmlns:a16="http://schemas.microsoft.com/office/drawing/2014/main" id="{6A1E3E77-B6D9-D842-AB4B-B0BCEE22EFDD}"/>
                </a:ext>
              </a:extLst>
            </p:cNvPr>
            <p:cNvSpPr/>
            <p:nvPr/>
          </p:nvSpPr>
          <p:spPr>
            <a:xfrm>
              <a:off x="6983055" y="412173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ounded Rectangle 80">
              <a:extLst>
                <a:ext uri="{FF2B5EF4-FFF2-40B4-BE49-F238E27FC236}">
                  <a16:creationId xmlns:a16="http://schemas.microsoft.com/office/drawing/2014/main" id="{47094529-EFBE-044E-AB1C-7ADB767E7AF2}"/>
                </a:ext>
              </a:extLst>
            </p:cNvPr>
            <p:cNvSpPr/>
            <p:nvPr/>
          </p:nvSpPr>
          <p:spPr>
            <a:xfrm>
              <a:off x="6983053" y="4468095"/>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ounded Rectangle 88">
              <a:extLst>
                <a:ext uri="{FF2B5EF4-FFF2-40B4-BE49-F238E27FC236}">
                  <a16:creationId xmlns:a16="http://schemas.microsoft.com/office/drawing/2014/main" id="{D7C91187-6D3C-5A41-8461-B15938C8C13B}"/>
                </a:ext>
              </a:extLst>
            </p:cNvPr>
            <p:cNvSpPr/>
            <p:nvPr/>
          </p:nvSpPr>
          <p:spPr>
            <a:xfrm>
              <a:off x="6983049" y="481446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8" name="Group 97">
            <a:extLst>
              <a:ext uri="{FF2B5EF4-FFF2-40B4-BE49-F238E27FC236}">
                <a16:creationId xmlns:a16="http://schemas.microsoft.com/office/drawing/2014/main" id="{9DDE08EF-DFCC-DE4E-9124-4AC1EAF0AB4F}"/>
              </a:ext>
            </a:extLst>
          </p:cNvPr>
          <p:cNvGrpSpPr/>
          <p:nvPr/>
        </p:nvGrpSpPr>
        <p:grpSpPr>
          <a:xfrm>
            <a:off x="8092599" y="1494703"/>
            <a:ext cx="625782" cy="3463642"/>
            <a:chOff x="7606524" y="1697183"/>
            <a:chExt cx="625782" cy="3463642"/>
          </a:xfrm>
        </p:grpSpPr>
        <p:sp>
          <p:nvSpPr>
            <p:cNvPr id="18" name="Rounded Rectangle 17">
              <a:extLst>
                <a:ext uri="{FF2B5EF4-FFF2-40B4-BE49-F238E27FC236}">
                  <a16:creationId xmlns:a16="http://schemas.microsoft.com/office/drawing/2014/main" id="{2FCA4071-C68D-244C-9347-FE1697A9A68F}"/>
                </a:ext>
              </a:extLst>
            </p:cNvPr>
            <p:cNvSpPr/>
            <p:nvPr/>
          </p:nvSpPr>
          <p:spPr>
            <a:xfrm>
              <a:off x="7606542"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a:extLst>
                <a:ext uri="{FF2B5EF4-FFF2-40B4-BE49-F238E27FC236}">
                  <a16:creationId xmlns:a16="http://schemas.microsoft.com/office/drawing/2014/main" id="{4BD6844B-CA4A-9045-A3ED-EE43E1E36116}"/>
                </a:ext>
              </a:extLst>
            </p:cNvPr>
            <p:cNvSpPr/>
            <p:nvPr/>
          </p:nvSpPr>
          <p:spPr>
            <a:xfrm>
              <a:off x="7606542"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3F2743A5-04B7-054D-ADA6-8919BF91B5BD}"/>
                </a:ext>
              </a:extLst>
            </p:cNvPr>
            <p:cNvSpPr/>
            <p:nvPr/>
          </p:nvSpPr>
          <p:spPr>
            <a:xfrm>
              <a:off x="7606541"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FFCD62C9-3274-A540-98EB-D68291BFB4B0}"/>
                </a:ext>
              </a:extLst>
            </p:cNvPr>
            <p:cNvSpPr/>
            <p:nvPr/>
          </p:nvSpPr>
          <p:spPr>
            <a:xfrm>
              <a:off x="7606539"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a:extLst>
                <a:ext uri="{FF2B5EF4-FFF2-40B4-BE49-F238E27FC236}">
                  <a16:creationId xmlns:a16="http://schemas.microsoft.com/office/drawing/2014/main" id="{B4A2F3E3-34F4-1748-AF55-8B9AF27D7EF6}"/>
                </a:ext>
              </a:extLst>
            </p:cNvPr>
            <p:cNvSpPr/>
            <p:nvPr/>
          </p:nvSpPr>
          <p:spPr>
            <a:xfrm>
              <a:off x="7606538" y="3082638"/>
              <a:ext cx="625764" cy="3463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a:extLst>
                <a:ext uri="{FF2B5EF4-FFF2-40B4-BE49-F238E27FC236}">
                  <a16:creationId xmlns:a16="http://schemas.microsoft.com/office/drawing/2014/main" id="{FB216AA1-BD50-234B-9FDD-4581CDFEB66C}"/>
                </a:ext>
              </a:extLst>
            </p:cNvPr>
            <p:cNvSpPr/>
            <p:nvPr/>
          </p:nvSpPr>
          <p:spPr>
            <a:xfrm>
              <a:off x="7606535" y="3429000"/>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ed Rectangle 65">
              <a:extLst>
                <a:ext uri="{FF2B5EF4-FFF2-40B4-BE49-F238E27FC236}">
                  <a16:creationId xmlns:a16="http://schemas.microsoft.com/office/drawing/2014/main" id="{CAEBED4F-018F-394B-8CD8-63CB00601147}"/>
                </a:ext>
              </a:extLst>
            </p:cNvPr>
            <p:cNvSpPr/>
            <p:nvPr/>
          </p:nvSpPr>
          <p:spPr>
            <a:xfrm>
              <a:off x="7606533" y="3775364"/>
              <a:ext cx="625764" cy="3463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ounded Rectangle 73">
              <a:extLst>
                <a:ext uri="{FF2B5EF4-FFF2-40B4-BE49-F238E27FC236}">
                  <a16:creationId xmlns:a16="http://schemas.microsoft.com/office/drawing/2014/main" id="{5FB3DA17-4500-3E4C-84E9-60B414E81896}"/>
                </a:ext>
              </a:extLst>
            </p:cNvPr>
            <p:cNvSpPr/>
            <p:nvPr/>
          </p:nvSpPr>
          <p:spPr>
            <a:xfrm>
              <a:off x="7606530" y="412173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ounded Rectangle 81">
              <a:extLst>
                <a:ext uri="{FF2B5EF4-FFF2-40B4-BE49-F238E27FC236}">
                  <a16:creationId xmlns:a16="http://schemas.microsoft.com/office/drawing/2014/main" id="{422621D0-B279-A044-A168-931774E01671}"/>
                </a:ext>
              </a:extLst>
            </p:cNvPr>
            <p:cNvSpPr/>
            <p:nvPr/>
          </p:nvSpPr>
          <p:spPr>
            <a:xfrm>
              <a:off x="7606528" y="4468095"/>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ounded Rectangle 89">
              <a:extLst>
                <a:ext uri="{FF2B5EF4-FFF2-40B4-BE49-F238E27FC236}">
                  <a16:creationId xmlns:a16="http://schemas.microsoft.com/office/drawing/2014/main" id="{ADAD21FC-A78E-014C-AA57-7B5B270FFB69}"/>
                </a:ext>
              </a:extLst>
            </p:cNvPr>
            <p:cNvSpPr/>
            <p:nvPr/>
          </p:nvSpPr>
          <p:spPr>
            <a:xfrm>
              <a:off x="7606524" y="481446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00" name="Straight Connector 99">
            <a:extLst>
              <a:ext uri="{FF2B5EF4-FFF2-40B4-BE49-F238E27FC236}">
                <a16:creationId xmlns:a16="http://schemas.microsoft.com/office/drawing/2014/main" id="{26B78250-7EF1-C944-ABE2-7F12348E6843}"/>
              </a:ext>
            </a:extLst>
          </p:cNvPr>
          <p:cNvCxnSpPr>
            <a:cxnSpLocks/>
          </p:cNvCxnSpPr>
          <p:nvPr/>
        </p:nvCxnSpPr>
        <p:spPr>
          <a:xfrm>
            <a:off x="3285267" y="2187433"/>
            <a:ext cx="1030252"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525B99A-3B57-0648-9A5A-1EF2AEF45168}"/>
              </a:ext>
            </a:extLst>
          </p:cNvPr>
          <p:cNvCxnSpPr>
            <a:cxnSpLocks/>
          </p:cNvCxnSpPr>
          <p:nvPr/>
        </p:nvCxnSpPr>
        <p:spPr>
          <a:xfrm>
            <a:off x="3307976" y="2880165"/>
            <a:ext cx="1030252"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1F19020-4910-F54A-A6B0-C0D1C17023AD}"/>
              </a:ext>
            </a:extLst>
          </p:cNvPr>
          <p:cNvCxnSpPr>
            <a:cxnSpLocks/>
          </p:cNvCxnSpPr>
          <p:nvPr/>
        </p:nvCxnSpPr>
        <p:spPr>
          <a:xfrm>
            <a:off x="3317398" y="3572899"/>
            <a:ext cx="1030252"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62868FB-AA29-A44F-9584-3F7A56DD9D3B}"/>
              </a:ext>
            </a:extLst>
          </p:cNvPr>
          <p:cNvCxnSpPr>
            <a:cxnSpLocks/>
          </p:cNvCxnSpPr>
          <p:nvPr/>
        </p:nvCxnSpPr>
        <p:spPr>
          <a:xfrm>
            <a:off x="3303539" y="4265633"/>
            <a:ext cx="1030252"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13708B5-319D-984D-9F95-250012DF22CD}"/>
              </a:ext>
            </a:extLst>
          </p:cNvPr>
          <p:cNvCxnSpPr>
            <a:cxnSpLocks/>
          </p:cNvCxnSpPr>
          <p:nvPr/>
        </p:nvCxnSpPr>
        <p:spPr>
          <a:xfrm>
            <a:off x="3331249" y="4958362"/>
            <a:ext cx="1030252"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1BE57BD-89B9-1441-9429-57449FB7894B}"/>
              </a:ext>
            </a:extLst>
          </p:cNvPr>
          <p:cNvCxnSpPr>
            <a:cxnSpLocks/>
          </p:cNvCxnSpPr>
          <p:nvPr/>
        </p:nvCxnSpPr>
        <p:spPr>
          <a:xfrm>
            <a:off x="3312391" y="1494730"/>
            <a:ext cx="1030252"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CC41EEF-90DE-3642-ACC8-DAE0DA60B720}"/>
              </a:ext>
            </a:extLst>
          </p:cNvPr>
          <p:cNvCxnSpPr>
            <a:cxnSpLocks/>
          </p:cNvCxnSpPr>
          <p:nvPr/>
        </p:nvCxnSpPr>
        <p:spPr>
          <a:xfrm>
            <a:off x="3724955" y="1321522"/>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3D84B29-1670-F741-A1BB-590814A67BE4}"/>
              </a:ext>
            </a:extLst>
          </p:cNvPr>
          <p:cNvCxnSpPr>
            <a:cxnSpLocks/>
          </p:cNvCxnSpPr>
          <p:nvPr/>
        </p:nvCxnSpPr>
        <p:spPr>
          <a:xfrm>
            <a:off x="4353414" y="1307667"/>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76AC4BC-167F-8D47-8AA1-E09916478E20}"/>
              </a:ext>
            </a:extLst>
          </p:cNvPr>
          <p:cNvCxnSpPr>
            <a:cxnSpLocks/>
          </p:cNvCxnSpPr>
          <p:nvPr/>
        </p:nvCxnSpPr>
        <p:spPr>
          <a:xfrm>
            <a:off x="4976870" y="1321517"/>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F97CB75-6AC6-7542-BFC2-8857CA378B6B}"/>
              </a:ext>
            </a:extLst>
          </p:cNvPr>
          <p:cNvCxnSpPr>
            <a:cxnSpLocks/>
          </p:cNvCxnSpPr>
          <p:nvPr/>
        </p:nvCxnSpPr>
        <p:spPr>
          <a:xfrm>
            <a:off x="5600328" y="1349222"/>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4BA888D-C6BB-364B-8DFD-1E91DEDDE641}"/>
              </a:ext>
            </a:extLst>
          </p:cNvPr>
          <p:cNvCxnSpPr>
            <a:cxnSpLocks/>
          </p:cNvCxnSpPr>
          <p:nvPr/>
        </p:nvCxnSpPr>
        <p:spPr>
          <a:xfrm>
            <a:off x="6223785" y="1349218"/>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729759C-6EDA-E34B-88EE-0198739FB91E}"/>
              </a:ext>
            </a:extLst>
          </p:cNvPr>
          <p:cNvCxnSpPr>
            <a:cxnSpLocks/>
          </p:cNvCxnSpPr>
          <p:nvPr/>
        </p:nvCxnSpPr>
        <p:spPr>
          <a:xfrm>
            <a:off x="6847244" y="1335360"/>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BD09EA0-8DAC-8241-8F5F-768DE0E5BB66}"/>
              </a:ext>
            </a:extLst>
          </p:cNvPr>
          <p:cNvCxnSpPr>
            <a:cxnSpLocks/>
          </p:cNvCxnSpPr>
          <p:nvPr/>
        </p:nvCxnSpPr>
        <p:spPr>
          <a:xfrm>
            <a:off x="7470703" y="1321501"/>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94E8C74-5CB1-CD41-AF53-2E5F379A83EE}"/>
              </a:ext>
            </a:extLst>
          </p:cNvPr>
          <p:cNvCxnSpPr>
            <a:cxnSpLocks/>
          </p:cNvCxnSpPr>
          <p:nvPr/>
        </p:nvCxnSpPr>
        <p:spPr>
          <a:xfrm>
            <a:off x="8094161" y="1321500"/>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14F38CC-F6E4-F042-BE7C-C78905F4364D}"/>
              </a:ext>
            </a:extLst>
          </p:cNvPr>
          <p:cNvCxnSpPr>
            <a:cxnSpLocks/>
          </p:cNvCxnSpPr>
          <p:nvPr/>
        </p:nvCxnSpPr>
        <p:spPr>
          <a:xfrm>
            <a:off x="8717620" y="1349205"/>
            <a:ext cx="0" cy="346361"/>
          </a:xfrm>
          <a:prstGeom prst="line">
            <a:avLst/>
          </a:prstGeom>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2B3A2E31-3734-4942-A378-D206CD14DAAB}"/>
              </a:ext>
            </a:extLst>
          </p:cNvPr>
          <p:cNvSpPr txBox="1"/>
          <p:nvPr/>
        </p:nvSpPr>
        <p:spPr>
          <a:xfrm>
            <a:off x="1711553" y="1616516"/>
            <a:ext cx="1476686" cy="369332"/>
          </a:xfrm>
          <a:prstGeom prst="rect">
            <a:avLst/>
          </a:prstGeom>
          <a:noFill/>
        </p:spPr>
        <p:txBody>
          <a:bodyPr wrap="none" rtlCol="0">
            <a:spAutoFit/>
          </a:bodyPr>
          <a:lstStyle/>
          <a:p>
            <a:r>
              <a:rPr lang="en-US" dirty="0" err="1"/>
              <a:t>blackscholes</a:t>
            </a:r>
            <a:endParaRPr lang="en-US" dirty="0"/>
          </a:p>
        </p:txBody>
      </p:sp>
      <p:sp>
        <p:nvSpPr>
          <p:cNvPr id="118" name="TextBox 117">
            <a:extLst>
              <a:ext uri="{FF2B5EF4-FFF2-40B4-BE49-F238E27FC236}">
                <a16:creationId xmlns:a16="http://schemas.microsoft.com/office/drawing/2014/main" id="{62BF0837-9A4B-6849-B625-C3F54B6F7751}"/>
              </a:ext>
            </a:extLst>
          </p:cNvPr>
          <p:cNvSpPr txBox="1"/>
          <p:nvPr/>
        </p:nvSpPr>
        <p:spPr>
          <a:xfrm>
            <a:off x="1711553" y="2337647"/>
            <a:ext cx="1212191" cy="369332"/>
          </a:xfrm>
          <a:prstGeom prst="rect">
            <a:avLst/>
          </a:prstGeom>
          <a:noFill/>
        </p:spPr>
        <p:txBody>
          <a:bodyPr wrap="none" rtlCol="0">
            <a:spAutoFit/>
          </a:bodyPr>
          <a:lstStyle/>
          <a:p>
            <a:r>
              <a:rPr lang="en-US" dirty="0" err="1"/>
              <a:t>bodytrack</a:t>
            </a:r>
            <a:endParaRPr lang="en-US" dirty="0"/>
          </a:p>
        </p:txBody>
      </p:sp>
      <p:sp>
        <p:nvSpPr>
          <p:cNvPr id="119" name="TextBox 118">
            <a:extLst>
              <a:ext uri="{FF2B5EF4-FFF2-40B4-BE49-F238E27FC236}">
                <a16:creationId xmlns:a16="http://schemas.microsoft.com/office/drawing/2014/main" id="{1D38EB38-3955-424E-9040-43EE6A5A3238}"/>
              </a:ext>
            </a:extLst>
          </p:cNvPr>
          <p:cNvSpPr txBox="1"/>
          <p:nvPr/>
        </p:nvSpPr>
        <p:spPr>
          <a:xfrm>
            <a:off x="1720634" y="2997793"/>
            <a:ext cx="989373" cy="369332"/>
          </a:xfrm>
          <a:prstGeom prst="rect">
            <a:avLst/>
          </a:prstGeom>
          <a:noFill/>
        </p:spPr>
        <p:txBody>
          <a:bodyPr wrap="none" rtlCol="0">
            <a:spAutoFit/>
          </a:bodyPr>
          <a:lstStyle/>
          <a:p>
            <a:r>
              <a:rPr lang="en-US" dirty="0" err="1"/>
              <a:t>canneal</a:t>
            </a:r>
            <a:endParaRPr lang="en-US" dirty="0"/>
          </a:p>
        </p:txBody>
      </p:sp>
      <p:sp>
        <p:nvSpPr>
          <p:cNvPr id="120" name="TextBox 119">
            <a:extLst>
              <a:ext uri="{FF2B5EF4-FFF2-40B4-BE49-F238E27FC236}">
                <a16:creationId xmlns:a16="http://schemas.microsoft.com/office/drawing/2014/main" id="{5CE4A2AD-8B3C-3945-A320-9BEF30C55D20}"/>
              </a:ext>
            </a:extLst>
          </p:cNvPr>
          <p:cNvSpPr txBox="1"/>
          <p:nvPr/>
        </p:nvSpPr>
        <p:spPr>
          <a:xfrm>
            <a:off x="1693606" y="3746062"/>
            <a:ext cx="1503938" cy="369332"/>
          </a:xfrm>
          <a:prstGeom prst="rect">
            <a:avLst/>
          </a:prstGeom>
          <a:noFill/>
        </p:spPr>
        <p:txBody>
          <a:bodyPr wrap="none" rtlCol="0">
            <a:spAutoFit/>
          </a:bodyPr>
          <a:lstStyle/>
          <a:p>
            <a:r>
              <a:rPr lang="en-US" dirty="0" err="1"/>
              <a:t>fluidanimate</a:t>
            </a:r>
            <a:endParaRPr lang="en-US" dirty="0"/>
          </a:p>
        </p:txBody>
      </p:sp>
      <p:sp>
        <p:nvSpPr>
          <p:cNvPr id="121" name="TextBox 120">
            <a:extLst>
              <a:ext uri="{FF2B5EF4-FFF2-40B4-BE49-F238E27FC236}">
                <a16:creationId xmlns:a16="http://schemas.microsoft.com/office/drawing/2014/main" id="{F5F70F82-8651-8E41-8B49-4081AF89440D}"/>
              </a:ext>
            </a:extLst>
          </p:cNvPr>
          <p:cNvSpPr txBox="1"/>
          <p:nvPr/>
        </p:nvSpPr>
        <p:spPr>
          <a:xfrm>
            <a:off x="1721887" y="4388749"/>
            <a:ext cx="1199367" cy="369332"/>
          </a:xfrm>
          <a:prstGeom prst="rect">
            <a:avLst/>
          </a:prstGeom>
          <a:noFill/>
        </p:spPr>
        <p:txBody>
          <a:bodyPr wrap="none" rtlCol="0">
            <a:spAutoFit/>
          </a:bodyPr>
          <a:lstStyle/>
          <a:p>
            <a:r>
              <a:rPr lang="en-US" dirty="0"/>
              <a:t>swaptions</a:t>
            </a:r>
          </a:p>
        </p:txBody>
      </p:sp>
      <p:sp>
        <p:nvSpPr>
          <p:cNvPr id="122" name="TextBox 121">
            <a:extLst>
              <a:ext uri="{FF2B5EF4-FFF2-40B4-BE49-F238E27FC236}">
                <a16:creationId xmlns:a16="http://schemas.microsoft.com/office/drawing/2014/main" id="{0A17A92B-B085-3B4A-AAD9-726A590E8107}"/>
              </a:ext>
            </a:extLst>
          </p:cNvPr>
          <p:cNvSpPr txBox="1"/>
          <p:nvPr/>
        </p:nvSpPr>
        <p:spPr>
          <a:xfrm>
            <a:off x="4704570" y="923574"/>
            <a:ext cx="3166251" cy="369332"/>
          </a:xfrm>
          <a:prstGeom prst="rect">
            <a:avLst/>
          </a:prstGeom>
          <a:noFill/>
        </p:spPr>
        <p:txBody>
          <a:bodyPr wrap="none" rtlCol="0">
            <a:spAutoFit/>
          </a:bodyPr>
          <a:lstStyle/>
          <a:p>
            <a:r>
              <a:rPr lang="en-US" dirty="0"/>
              <a:t>Number of links removed </a:t>
            </a:r>
            <a:r>
              <a:rPr lang="en-US" dirty="0">
                <a:sym typeface="Wingdings" pitchFamily="2" charset="2"/>
              </a:rPr>
              <a:t> </a:t>
            </a:r>
            <a:endParaRPr lang="en-US" dirty="0"/>
          </a:p>
        </p:txBody>
      </p:sp>
      <p:sp>
        <p:nvSpPr>
          <p:cNvPr id="123" name="TextBox 122">
            <a:extLst>
              <a:ext uri="{FF2B5EF4-FFF2-40B4-BE49-F238E27FC236}">
                <a16:creationId xmlns:a16="http://schemas.microsoft.com/office/drawing/2014/main" id="{A3DC1948-43F9-E54C-A7AA-283981582F20}"/>
              </a:ext>
            </a:extLst>
          </p:cNvPr>
          <p:cNvSpPr txBox="1"/>
          <p:nvPr/>
        </p:nvSpPr>
        <p:spPr>
          <a:xfrm>
            <a:off x="3900436" y="1126446"/>
            <a:ext cx="306494" cy="369332"/>
          </a:xfrm>
          <a:prstGeom prst="rect">
            <a:avLst/>
          </a:prstGeom>
          <a:noFill/>
        </p:spPr>
        <p:txBody>
          <a:bodyPr wrap="none" rtlCol="0">
            <a:spAutoFit/>
          </a:bodyPr>
          <a:lstStyle/>
          <a:p>
            <a:r>
              <a:rPr lang="en-US" dirty="0"/>
              <a:t>0</a:t>
            </a:r>
          </a:p>
        </p:txBody>
      </p:sp>
      <p:sp>
        <p:nvSpPr>
          <p:cNvPr id="124" name="TextBox 123">
            <a:extLst>
              <a:ext uri="{FF2B5EF4-FFF2-40B4-BE49-F238E27FC236}">
                <a16:creationId xmlns:a16="http://schemas.microsoft.com/office/drawing/2014/main" id="{E4860BE7-354A-9141-A6A4-2AE554026D50}"/>
              </a:ext>
            </a:extLst>
          </p:cNvPr>
          <p:cNvSpPr txBox="1"/>
          <p:nvPr/>
        </p:nvSpPr>
        <p:spPr>
          <a:xfrm>
            <a:off x="4529517" y="1153629"/>
            <a:ext cx="306494" cy="369332"/>
          </a:xfrm>
          <a:prstGeom prst="rect">
            <a:avLst/>
          </a:prstGeom>
          <a:noFill/>
        </p:spPr>
        <p:txBody>
          <a:bodyPr wrap="none" rtlCol="0">
            <a:spAutoFit/>
          </a:bodyPr>
          <a:lstStyle/>
          <a:p>
            <a:r>
              <a:rPr lang="en-US" dirty="0"/>
              <a:t>1</a:t>
            </a:r>
          </a:p>
        </p:txBody>
      </p:sp>
      <p:sp>
        <p:nvSpPr>
          <p:cNvPr id="125" name="TextBox 124">
            <a:extLst>
              <a:ext uri="{FF2B5EF4-FFF2-40B4-BE49-F238E27FC236}">
                <a16:creationId xmlns:a16="http://schemas.microsoft.com/office/drawing/2014/main" id="{7F67123E-D286-BE43-8E5F-9589B37BE486}"/>
              </a:ext>
            </a:extLst>
          </p:cNvPr>
          <p:cNvSpPr txBox="1"/>
          <p:nvPr/>
        </p:nvSpPr>
        <p:spPr>
          <a:xfrm>
            <a:off x="5130885" y="1191285"/>
            <a:ext cx="306494" cy="369332"/>
          </a:xfrm>
          <a:prstGeom prst="rect">
            <a:avLst/>
          </a:prstGeom>
          <a:noFill/>
        </p:spPr>
        <p:txBody>
          <a:bodyPr wrap="none" rtlCol="0">
            <a:spAutoFit/>
          </a:bodyPr>
          <a:lstStyle/>
          <a:p>
            <a:r>
              <a:rPr lang="en-US" dirty="0"/>
              <a:t>2</a:t>
            </a:r>
          </a:p>
        </p:txBody>
      </p:sp>
      <p:sp>
        <p:nvSpPr>
          <p:cNvPr id="126" name="TextBox 125">
            <a:extLst>
              <a:ext uri="{FF2B5EF4-FFF2-40B4-BE49-F238E27FC236}">
                <a16:creationId xmlns:a16="http://schemas.microsoft.com/office/drawing/2014/main" id="{8D67441C-E4F1-384B-AF0E-341DF337EC5E}"/>
              </a:ext>
            </a:extLst>
          </p:cNvPr>
          <p:cNvSpPr txBox="1"/>
          <p:nvPr/>
        </p:nvSpPr>
        <p:spPr>
          <a:xfrm>
            <a:off x="5764062" y="1177037"/>
            <a:ext cx="306494" cy="369332"/>
          </a:xfrm>
          <a:prstGeom prst="rect">
            <a:avLst/>
          </a:prstGeom>
          <a:noFill/>
        </p:spPr>
        <p:txBody>
          <a:bodyPr wrap="none" rtlCol="0">
            <a:spAutoFit/>
          </a:bodyPr>
          <a:lstStyle/>
          <a:p>
            <a:r>
              <a:rPr lang="en-US" dirty="0"/>
              <a:t>4</a:t>
            </a:r>
          </a:p>
        </p:txBody>
      </p:sp>
      <p:sp>
        <p:nvSpPr>
          <p:cNvPr id="127" name="TextBox 126">
            <a:extLst>
              <a:ext uri="{FF2B5EF4-FFF2-40B4-BE49-F238E27FC236}">
                <a16:creationId xmlns:a16="http://schemas.microsoft.com/office/drawing/2014/main" id="{6E4010B9-7C93-DA45-B454-A4D0FFBD424B}"/>
              </a:ext>
            </a:extLst>
          </p:cNvPr>
          <p:cNvSpPr txBox="1"/>
          <p:nvPr/>
        </p:nvSpPr>
        <p:spPr>
          <a:xfrm>
            <a:off x="6353044" y="1175116"/>
            <a:ext cx="306494" cy="369332"/>
          </a:xfrm>
          <a:prstGeom prst="rect">
            <a:avLst/>
          </a:prstGeom>
          <a:noFill/>
        </p:spPr>
        <p:txBody>
          <a:bodyPr wrap="none" rtlCol="0">
            <a:spAutoFit/>
          </a:bodyPr>
          <a:lstStyle/>
          <a:p>
            <a:r>
              <a:rPr lang="en-US" dirty="0"/>
              <a:t>8</a:t>
            </a:r>
          </a:p>
        </p:txBody>
      </p:sp>
      <p:sp>
        <p:nvSpPr>
          <p:cNvPr id="128" name="TextBox 127">
            <a:extLst>
              <a:ext uri="{FF2B5EF4-FFF2-40B4-BE49-F238E27FC236}">
                <a16:creationId xmlns:a16="http://schemas.microsoft.com/office/drawing/2014/main" id="{1778889C-15AB-8944-8965-4C3E0E323BAC}"/>
              </a:ext>
            </a:extLst>
          </p:cNvPr>
          <p:cNvSpPr txBox="1"/>
          <p:nvPr/>
        </p:nvSpPr>
        <p:spPr>
          <a:xfrm>
            <a:off x="6930810" y="1171739"/>
            <a:ext cx="428322" cy="369332"/>
          </a:xfrm>
          <a:prstGeom prst="rect">
            <a:avLst/>
          </a:prstGeom>
          <a:noFill/>
        </p:spPr>
        <p:txBody>
          <a:bodyPr wrap="none" rtlCol="0">
            <a:spAutoFit/>
          </a:bodyPr>
          <a:lstStyle/>
          <a:p>
            <a:r>
              <a:rPr lang="en-US" dirty="0"/>
              <a:t>16</a:t>
            </a:r>
          </a:p>
        </p:txBody>
      </p:sp>
      <p:sp>
        <p:nvSpPr>
          <p:cNvPr id="129" name="TextBox 128">
            <a:extLst>
              <a:ext uri="{FF2B5EF4-FFF2-40B4-BE49-F238E27FC236}">
                <a16:creationId xmlns:a16="http://schemas.microsoft.com/office/drawing/2014/main" id="{248E501F-84F4-E841-BF82-2B0307ABF9F7}"/>
              </a:ext>
            </a:extLst>
          </p:cNvPr>
          <p:cNvSpPr txBox="1"/>
          <p:nvPr/>
        </p:nvSpPr>
        <p:spPr>
          <a:xfrm>
            <a:off x="7575579" y="1180517"/>
            <a:ext cx="428322" cy="369332"/>
          </a:xfrm>
          <a:prstGeom prst="rect">
            <a:avLst/>
          </a:prstGeom>
          <a:noFill/>
        </p:spPr>
        <p:txBody>
          <a:bodyPr wrap="none" rtlCol="0">
            <a:spAutoFit/>
          </a:bodyPr>
          <a:lstStyle/>
          <a:p>
            <a:r>
              <a:rPr lang="en-US" dirty="0"/>
              <a:t>20</a:t>
            </a:r>
          </a:p>
        </p:txBody>
      </p:sp>
      <p:sp>
        <p:nvSpPr>
          <p:cNvPr id="130" name="TextBox 129">
            <a:extLst>
              <a:ext uri="{FF2B5EF4-FFF2-40B4-BE49-F238E27FC236}">
                <a16:creationId xmlns:a16="http://schemas.microsoft.com/office/drawing/2014/main" id="{DABFA23D-A7B0-3048-B375-3C16198E9823}"/>
              </a:ext>
            </a:extLst>
          </p:cNvPr>
          <p:cNvSpPr txBox="1"/>
          <p:nvPr/>
        </p:nvSpPr>
        <p:spPr>
          <a:xfrm>
            <a:off x="8195964" y="1170221"/>
            <a:ext cx="428322" cy="369332"/>
          </a:xfrm>
          <a:prstGeom prst="rect">
            <a:avLst/>
          </a:prstGeom>
          <a:noFill/>
        </p:spPr>
        <p:txBody>
          <a:bodyPr wrap="none" rtlCol="0">
            <a:spAutoFit/>
          </a:bodyPr>
          <a:lstStyle/>
          <a:p>
            <a:r>
              <a:rPr lang="en-US" dirty="0"/>
              <a:t>24</a:t>
            </a:r>
          </a:p>
        </p:txBody>
      </p:sp>
      <p:sp>
        <p:nvSpPr>
          <p:cNvPr id="131" name="TextBox 130">
            <a:extLst>
              <a:ext uri="{FF2B5EF4-FFF2-40B4-BE49-F238E27FC236}">
                <a16:creationId xmlns:a16="http://schemas.microsoft.com/office/drawing/2014/main" id="{5198EBE1-6A58-8B45-B3C5-209D10AD2090}"/>
              </a:ext>
            </a:extLst>
          </p:cNvPr>
          <p:cNvSpPr txBox="1"/>
          <p:nvPr/>
        </p:nvSpPr>
        <p:spPr>
          <a:xfrm>
            <a:off x="3146358" y="1466277"/>
            <a:ext cx="619080" cy="369332"/>
          </a:xfrm>
          <a:prstGeom prst="rect">
            <a:avLst/>
          </a:prstGeom>
          <a:noFill/>
        </p:spPr>
        <p:txBody>
          <a:bodyPr wrap="none" rtlCol="0">
            <a:spAutoFit/>
          </a:bodyPr>
          <a:lstStyle/>
          <a:p>
            <a:r>
              <a:rPr lang="en-US" dirty="0"/>
              <a:t>1-vc</a:t>
            </a:r>
          </a:p>
        </p:txBody>
      </p:sp>
      <p:sp>
        <p:nvSpPr>
          <p:cNvPr id="132" name="TextBox 131">
            <a:extLst>
              <a:ext uri="{FF2B5EF4-FFF2-40B4-BE49-F238E27FC236}">
                <a16:creationId xmlns:a16="http://schemas.microsoft.com/office/drawing/2014/main" id="{8C5890B9-1AD7-4847-B9D4-72836C62980A}"/>
              </a:ext>
            </a:extLst>
          </p:cNvPr>
          <p:cNvSpPr txBox="1"/>
          <p:nvPr/>
        </p:nvSpPr>
        <p:spPr>
          <a:xfrm>
            <a:off x="3157354" y="1835493"/>
            <a:ext cx="619080" cy="369332"/>
          </a:xfrm>
          <a:prstGeom prst="rect">
            <a:avLst/>
          </a:prstGeom>
          <a:noFill/>
        </p:spPr>
        <p:txBody>
          <a:bodyPr wrap="none" rtlCol="0">
            <a:spAutoFit/>
          </a:bodyPr>
          <a:lstStyle/>
          <a:p>
            <a:r>
              <a:rPr lang="en-US" dirty="0"/>
              <a:t>4-vc</a:t>
            </a:r>
          </a:p>
        </p:txBody>
      </p:sp>
      <p:sp>
        <p:nvSpPr>
          <p:cNvPr id="133" name="TextBox 132">
            <a:extLst>
              <a:ext uri="{FF2B5EF4-FFF2-40B4-BE49-F238E27FC236}">
                <a16:creationId xmlns:a16="http://schemas.microsoft.com/office/drawing/2014/main" id="{0F7D1075-0B16-BE49-B9EF-3AE8D39AECD3}"/>
              </a:ext>
            </a:extLst>
          </p:cNvPr>
          <p:cNvSpPr txBox="1"/>
          <p:nvPr/>
        </p:nvSpPr>
        <p:spPr>
          <a:xfrm>
            <a:off x="3147931" y="2174857"/>
            <a:ext cx="619080" cy="369332"/>
          </a:xfrm>
          <a:prstGeom prst="rect">
            <a:avLst/>
          </a:prstGeom>
          <a:noFill/>
        </p:spPr>
        <p:txBody>
          <a:bodyPr wrap="none" rtlCol="0">
            <a:spAutoFit/>
          </a:bodyPr>
          <a:lstStyle/>
          <a:p>
            <a:r>
              <a:rPr lang="en-US" dirty="0"/>
              <a:t>1-vc</a:t>
            </a:r>
          </a:p>
        </p:txBody>
      </p:sp>
      <p:sp>
        <p:nvSpPr>
          <p:cNvPr id="134" name="TextBox 133">
            <a:extLst>
              <a:ext uri="{FF2B5EF4-FFF2-40B4-BE49-F238E27FC236}">
                <a16:creationId xmlns:a16="http://schemas.microsoft.com/office/drawing/2014/main" id="{3AA220FB-3E0F-F941-A412-C22F4A37D600}"/>
              </a:ext>
            </a:extLst>
          </p:cNvPr>
          <p:cNvSpPr txBox="1"/>
          <p:nvPr/>
        </p:nvSpPr>
        <p:spPr>
          <a:xfrm>
            <a:off x="3158927" y="2544073"/>
            <a:ext cx="619080" cy="369332"/>
          </a:xfrm>
          <a:prstGeom prst="rect">
            <a:avLst/>
          </a:prstGeom>
          <a:noFill/>
        </p:spPr>
        <p:txBody>
          <a:bodyPr wrap="none" rtlCol="0">
            <a:spAutoFit/>
          </a:bodyPr>
          <a:lstStyle/>
          <a:p>
            <a:r>
              <a:rPr lang="en-US" dirty="0"/>
              <a:t>4-vc</a:t>
            </a:r>
          </a:p>
        </p:txBody>
      </p:sp>
      <p:sp>
        <p:nvSpPr>
          <p:cNvPr id="135" name="TextBox 134">
            <a:extLst>
              <a:ext uri="{FF2B5EF4-FFF2-40B4-BE49-F238E27FC236}">
                <a16:creationId xmlns:a16="http://schemas.microsoft.com/office/drawing/2014/main" id="{5DA67A60-B8E1-8740-97D9-750AD79CC093}"/>
              </a:ext>
            </a:extLst>
          </p:cNvPr>
          <p:cNvSpPr txBox="1"/>
          <p:nvPr/>
        </p:nvSpPr>
        <p:spPr>
          <a:xfrm>
            <a:off x="3149499" y="2874012"/>
            <a:ext cx="619080" cy="369332"/>
          </a:xfrm>
          <a:prstGeom prst="rect">
            <a:avLst/>
          </a:prstGeom>
          <a:noFill/>
        </p:spPr>
        <p:txBody>
          <a:bodyPr wrap="none" rtlCol="0">
            <a:spAutoFit/>
          </a:bodyPr>
          <a:lstStyle/>
          <a:p>
            <a:r>
              <a:rPr lang="en-US" dirty="0"/>
              <a:t>1-vc</a:t>
            </a:r>
          </a:p>
        </p:txBody>
      </p:sp>
      <p:sp>
        <p:nvSpPr>
          <p:cNvPr id="136" name="TextBox 135">
            <a:extLst>
              <a:ext uri="{FF2B5EF4-FFF2-40B4-BE49-F238E27FC236}">
                <a16:creationId xmlns:a16="http://schemas.microsoft.com/office/drawing/2014/main" id="{2F90B33F-ADEC-0F4B-8B88-B920D5FD8D68}"/>
              </a:ext>
            </a:extLst>
          </p:cNvPr>
          <p:cNvSpPr txBox="1"/>
          <p:nvPr/>
        </p:nvSpPr>
        <p:spPr>
          <a:xfrm>
            <a:off x="3160495" y="3243228"/>
            <a:ext cx="619080" cy="369332"/>
          </a:xfrm>
          <a:prstGeom prst="rect">
            <a:avLst/>
          </a:prstGeom>
          <a:noFill/>
        </p:spPr>
        <p:txBody>
          <a:bodyPr wrap="none" rtlCol="0">
            <a:spAutoFit/>
          </a:bodyPr>
          <a:lstStyle/>
          <a:p>
            <a:r>
              <a:rPr lang="en-US" dirty="0"/>
              <a:t>4-vc</a:t>
            </a:r>
          </a:p>
        </p:txBody>
      </p:sp>
      <p:sp>
        <p:nvSpPr>
          <p:cNvPr id="137" name="TextBox 136">
            <a:extLst>
              <a:ext uri="{FF2B5EF4-FFF2-40B4-BE49-F238E27FC236}">
                <a16:creationId xmlns:a16="http://schemas.microsoft.com/office/drawing/2014/main" id="{61153D79-BD40-2A46-A9AC-897E1D470D99}"/>
              </a:ext>
            </a:extLst>
          </p:cNvPr>
          <p:cNvSpPr txBox="1"/>
          <p:nvPr/>
        </p:nvSpPr>
        <p:spPr>
          <a:xfrm>
            <a:off x="3179348" y="3554312"/>
            <a:ext cx="619080" cy="369332"/>
          </a:xfrm>
          <a:prstGeom prst="rect">
            <a:avLst/>
          </a:prstGeom>
          <a:noFill/>
        </p:spPr>
        <p:txBody>
          <a:bodyPr wrap="none" rtlCol="0">
            <a:spAutoFit/>
          </a:bodyPr>
          <a:lstStyle/>
          <a:p>
            <a:r>
              <a:rPr lang="en-US" dirty="0"/>
              <a:t>1-vc</a:t>
            </a:r>
          </a:p>
        </p:txBody>
      </p:sp>
      <p:sp>
        <p:nvSpPr>
          <p:cNvPr id="138" name="TextBox 137">
            <a:extLst>
              <a:ext uri="{FF2B5EF4-FFF2-40B4-BE49-F238E27FC236}">
                <a16:creationId xmlns:a16="http://schemas.microsoft.com/office/drawing/2014/main" id="{45C74447-4972-6348-A37C-913CCF9CF050}"/>
              </a:ext>
            </a:extLst>
          </p:cNvPr>
          <p:cNvSpPr txBox="1"/>
          <p:nvPr/>
        </p:nvSpPr>
        <p:spPr>
          <a:xfrm>
            <a:off x="3190344" y="3923528"/>
            <a:ext cx="619080" cy="369332"/>
          </a:xfrm>
          <a:prstGeom prst="rect">
            <a:avLst/>
          </a:prstGeom>
          <a:noFill/>
        </p:spPr>
        <p:txBody>
          <a:bodyPr wrap="none" rtlCol="0">
            <a:spAutoFit/>
          </a:bodyPr>
          <a:lstStyle/>
          <a:p>
            <a:r>
              <a:rPr lang="en-US" dirty="0"/>
              <a:t>4-vc</a:t>
            </a:r>
          </a:p>
        </p:txBody>
      </p:sp>
      <p:sp>
        <p:nvSpPr>
          <p:cNvPr id="139" name="TextBox 138">
            <a:extLst>
              <a:ext uri="{FF2B5EF4-FFF2-40B4-BE49-F238E27FC236}">
                <a16:creationId xmlns:a16="http://schemas.microsoft.com/office/drawing/2014/main" id="{3E811843-D3B1-794C-8B55-811BA22D26E8}"/>
              </a:ext>
            </a:extLst>
          </p:cNvPr>
          <p:cNvSpPr txBox="1"/>
          <p:nvPr/>
        </p:nvSpPr>
        <p:spPr>
          <a:xfrm>
            <a:off x="3180919" y="4253471"/>
            <a:ext cx="619080" cy="369332"/>
          </a:xfrm>
          <a:prstGeom prst="rect">
            <a:avLst/>
          </a:prstGeom>
          <a:noFill/>
        </p:spPr>
        <p:txBody>
          <a:bodyPr wrap="none" rtlCol="0">
            <a:spAutoFit/>
          </a:bodyPr>
          <a:lstStyle/>
          <a:p>
            <a:r>
              <a:rPr lang="en-US" dirty="0"/>
              <a:t>1-vc</a:t>
            </a:r>
          </a:p>
        </p:txBody>
      </p:sp>
      <p:sp>
        <p:nvSpPr>
          <p:cNvPr id="140" name="TextBox 139">
            <a:extLst>
              <a:ext uri="{FF2B5EF4-FFF2-40B4-BE49-F238E27FC236}">
                <a16:creationId xmlns:a16="http://schemas.microsoft.com/office/drawing/2014/main" id="{0E11900B-4B43-3341-AD3B-3CEBA9EBE20C}"/>
              </a:ext>
            </a:extLst>
          </p:cNvPr>
          <p:cNvSpPr txBox="1"/>
          <p:nvPr/>
        </p:nvSpPr>
        <p:spPr>
          <a:xfrm>
            <a:off x="3191915" y="4622687"/>
            <a:ext cx="619080" cy="369332"/>
          </a:xfrm>
          <a:prstGeom prst="rect">
            <a:avLst/>
          </a:prstGeom>
          <a:noFill/>
        </p:spPr>
        <p:txBody>
          <a:bodyPr wrap="none" rtlCol="0">
            <a:spAutoFit/>
          </a:bodyPr>
          <a:lstStyle/>
          <a:p>
            <a:r>
              <a:rPr lang="en-US" dirty="0"/>
              <a:t>4-vc</a:t>
            </a:r>
          </a:p>
        </p:txBody>
      </p:sp>
      <p:sp>
        <p:nvSpPr>
          <p:cNvPr id="141" name="Oval 140">
            <a:extLst>
              <a:ext uri="{FF2B5EF4-FFF2-40B4-BE49-F238E27FC236}">
                <a16:creationId xmlns:a16="http://schemas.microsoft.com/office/drawing/2014/main" id="{9CDED050-3C24-8549-9883-E208BE650907}"/>
              </a:ext>
            </a:extLst>
          </p:cNvPr>
          <p:cNvSpPr/>
          <p:nvPr/>
        </p:nvSpPr>
        <p:spPr>
          <a:xfrm>
            <a:off x="3824669" y="1619451"/>
            <a:ext cx="1442419" cy="1762955"/>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2EF2026B-4A09-5648-8C33-2305DA1C85A1}"/>
              </a:ext>
            </a:extLst>
          </p:cNvPr>
          <p:cNvSpPr/>
          <p:nvPr/>
        </p:nvSpPr>
        <p:spPr>
          <a:xfrm>
            <a:off x="6669594" y="2706980"/>
            <a:ext cx="2050106" cy="2226186"/>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a:extLst>
              <a:ext uri="{FF2B5EF4-FFF2-40B4-BE49-F238E27FC236}">
                <a16:creationId xmlns:a16="http://schemas.microsoft.com/office/drawing/2014/main" id="{19EDBD1A-8C75-E042-9512-01043E854708}"/>
              </a:ext>
            </a:extLst>
          </p:cNvPr>
          <p:cNvSpPr/>
          <p:nvPr/>
        </p:nvSpPr>
        <p:spPr>
          <a:xfrm>
            <a:off x="4866761" y="537885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ounded Rectangle 143">
            <a:extLst>
              <a:ext uri="{FF2B5EF4-FFF2-40B4-BE49-F238E27FC236}">
                <a16:creationId xmlns:a16="http://schemas.microsoft.com/office/drawing/2014/main" id="{F18CF252-90AE-A748-9765-C0599AA9374B}"/>
              </a:ext>
            </a:extLst>
          </p:cNvPr>
          <p:cNvSpPr/>
          <p:nvPr/>
        </p:nvSpPr>
        <p:spPr>
          <a:xfrm>
            <a:off x="5492525" y="5378856"/>
            <a:ext cx="625764" cy="3463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ounded Rectangle 144">
            <a:extLst>
              <a:ext uri="{FF2B5EF4-FFF2-40B4-BE49-F238E27FC236}">
                <a16:creationId xmlns:a16="http://schemas.microsoft.com/office/drawing/2014/main" id="{0B329DB4-17F8-E04D-B6B8-655A6D134243}"/>
              </a:ext>
            </a:extLst>
          </p:cNvPr>
          <p:cNvSpPr/>
          <p:nvPr/>
        </p:nvSpPr>
        <p:spPr>
          <a:xfrm>
            <a:off x="6116439" y="537725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ounded Rectangle 145">
            <a:extLst>
              <a:ext uri="{FF2B5EF4-FFF2-40B4-BE49-F238E27FC236}">
                <a16:creationId xmlns:a16="http://schemas.microsoft.com/office/drawing/2014/main" id="{3C6230A0-6DDB-A448-AFB0-549FD8BAF6C8}"/>
              </a:ext>
            </a:extLst>
          </p:cNvPr>
          <p:cNvSpPr/>
          <p:nvPr/>
        </p:nvSpPr>
        <p:spPr>
          <a:xfrm>
            <a:off x="6742203" y="5377251"/>
            <a:ext cx="625764" cy="3463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ounded Rectangle 146">
            <a:extLst>
              <a:ext uri="{FF2B5EF4-FFF2-40B4-BE49-F238E27FC236}">
                <a16:creationId xmlns:a16="http://schemas.microsoft.com/office/drawing/2014/main" id="{C52FA904-9D69-D14E-B60B-7E80B3526961}"/>
              </a:ext>
            </a:extLst>
          </p:cNvPr>
          <p:cNvSpPr/>
          <p:nvPr/>
        </p:nvSpPr>
        <p:spPr>
          <a:xfrm>
            <a:off x="7366118" y="5385272"/>
            <a:ext cx="625764" cy="34636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ounded Rectangle 147">
            <a:extLst>
              <a:ext uri="{FF2B5EF4-FFF2-40B4-BE49-F238E27FC236}">
                <a16:creationId xmlns:a16="http://schemas.microsoft.com/office/drawing/2014/main" id="{4314E5BB-E0D2-1A4F-9BCC-67C1749959FC}"/>
              </a:ext>
            </a:extLst>
          </p:cNvPr>
          <p:cNvSpPr/>
          <p:nvPr/>
        </p:nvSpPr>
        <p:spPr>
          <a:xfrm>
            <a:off x="7991882" y="5385272"/>
            <a:ext cx="625764" cy="3463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extBox 148">
            <a:extLst>
              <a:ext uri="{FF2B5EF4-FFF2-40B4-BE49-F238E27FC236}">
                <a16:creationId xmlns:a16="http://schemas.microsoft.com/office/drawing/2014/main" id="{EF53F73F-B74F-144C-8456-F695023E8CB4}"/>
              </a:ext>
            </a:extLst>
          </p:cNvPr>
          <p:cNvSpPr txBox="1"/>
          <p:nvPr/>
        </p:nvSpPr>
        <p:spPr>
          <a:xfrm>
            <a:off x="3052899" y="5418560"/>
            <a:ext cx="1833772" cy="307777"/>
          </a:xfrm>
          <a:prstGeom prst="rect">
            <a:avLst/>
          </a:prstGeom>
          <a:noFill/>
        </p:spPr>
        <p:txBody>
          <a:bodyPr wrap="none" rtlCol="0">
            <a:spAutoFit/>
          </a:bodyPr>
          <a:lstStyle/>
          <a:p>
            <a:r>
              <a:rPr lang="en-US" sz="1400" dirty="0"/>
              <a:t>Deadlock Probability</a:t>
            </a:r>
          </a:p>
        </p:txBody>
      </p:sp>
      <p:sp>
        <p:nvSpPr>
          <p:cNvPr id="150" name="TextBox 149">
            <a:extLst>
              <a:ext uri="{FF2B5EF4-FFF2-40B4-BE49-F238E27FC236}">
                <a16:creationId xmlns:a16="http://schemas.microsoft.com/office/drawing/2014/main" id="{CBF0661D-83FE-D648-922D-69BCC3628521}"/>
              </a:ext>
            </a:extLst>
          </p:cNvPr>
          <p:cNvSpPr txBox="1"/>
          <p:nvPr/>
        </p:nvSpPr>
        <p:spPr>
          <a:xfrm>
            <a:off x="4996276" y="5085517"/>
            <a:ext cx="386644" cy="307777"/>
          </a:xfrm>
          <a:prstGeom prst="rect">
            <a:avLst/>
          </a:prstGeom>
          <a:noFill/>
        </p:spPr>
        <p:txBody>
          <a:bodyPr wrap="none" rtlCol="0">
            <a:spAutoFit/>
          </a:bodyPr>
          <a:lstStyle/>
          <a:p>
            <a:r>
              <a:rPr lang="en-US" sz="1400" dirty="0"/>
              <a:t>0%</a:t>
            </a:r>
          </a:p>
        </p:txBody>
      </p:sp>
      <p:sp>
        <p:nvSpPr>
          <p:cNvPr id="151" name="TextBox 150">
            <a:extLst>
              <a:ext uri="{FF2B5EF4-FFF2-40B4-BE49-F238E27FC236}">
                <a16:creationId xmlns:a16="http://schemas.microsoft.com/office/drawing/2014/main" id="{02BD9772-D190-554C-8CC0-DDC9987ECFBD}"/>
              </a:ext>
            </a:extLst>
          </p:cNvPr>
          <p:cNvSpPr txBox="1"/>
          <p:nvPr/>
        </p:nvSpPr>
        <p:spPr>
          <a:xfrm>
            <a:off x="5594884" y="5085516"/>
            <a:ext cx="481222" cy="307777"/>
          </a:xfrm>
          <a:prstGeom prst="rect">
            <a:avLst/>
          </a:prstGeom>
          <a:noFill/>
        </p:spPr>
        <p:txBody>
          <a:bodyPr wrap="none" rtlCol="0">
            <a:spAutoFit/>
          </a:bodyPr>
          <a:lstStyle/>
          <a:p>
            <a:r>
              <a:rPr lang="en-US" sz="1400" dirty="0"/>
              <a:t>20%</a:t>
            </a:r>
          </a:p>
        </p:txBody>
      </p:sp>
      <p:sp>
        <p:nvSpPr>
          <p:cNvPr id="152" name="TextBox 151">
            <a:extLst>
              <a:ext uri="{FF2B5EF4-FFF2-40B4-BE49-F238E27FC236}">
                <a16:creationId xmlns:a16="http://schemas.microsoft.com/office/drawing/2014/main" id="{B3CDF97A-88F9-BE42-9E54-A1681F51636E}"/>
              </a:ext>
            </a:extLst>
          </p:cNvPr>
          <p:cNvSpPr txBox="1"/>
          <p:nvPr/>
        </p:nvSpPr>
        <p:spPr>
          <a:xfrm>
            <a:off x="6236455" y="5103677"/>
            <a:ext cx="481222" cy="307777"/>
          </a:xfrm>
          <a:prstGeom prst="rect">
            <a:avLst/>
          </a:prstGeom>
          <a:noFill/>
        </p:spPr>
        <p:txBody>
          <a:bodyPr wrap="none" rtlCol="0">
            <a:spAutoFit/>
          </a:bodyPr>
          <a:lstStyle/>
          <a:p>
            <a:r>
              <a:rPr lang="en-US" sz="1400" dirty="0"/>
              <a:t>40%</a:t>
            </a:r>
          </a:p>
        </p:txBody>
      </p:sp>
      <p:sp>
        <p:nvSpPr>
          <p:cNvPr id="153" name="TextBox 152">
            <a:extLst>
              <a:ext uri="{FF2B5EF4-FFF2-40B4-BE49-F238E27FC236}">
                <a16:creationId xmlns:a16="http://schemas.microsoft.com/office/drawing/2014/main" id="{E9E28382-EA0B-8E4A-AD89-F64F8E2D0B95}"/>
              </a:ext>
            </a:extLst>
          </p:cNvPr>
          <p:cNvSpPr txBox="1"/>
          <p:nvPr/>
        </p:nvSpPr>
        <p:spPr>
          <a:xfrm>
            <a:off x="6840004" y="5086946"/>
            <a:ext cx="481222" cy="307777"/>
          </a:xfrm>
          <a:prstGeom prst="rect">
            <a:avLst/>
          </a:prstGeom>
          <a:noFill/>
        </p:spPr>
        <p:txBody>
          <a:bodyPr wrap="none" rtlCol="0">
            <a:spAutoFit/>
          </a:bodyPr>
          <a:lstStyle/>
          <a:p>
            <a:r>
              <a:rPr lang="en-US" sz="1400" dirty="0"/>
              <a:t>60%</a:t>
            </a:r>
          </a:p>
        </p:txBody>
      </p:sp>
      <p:sp>
        <p:nvSpPr>
          <p:cNvPr id="154" name="TextBox 153">
            <a:extLst>
              <a:ext uri="{FF2B5EF4-FFF2-40B4-BE49-F238E27FC236}">
                <a16:creationId xmlns:a16="http://schemas.microsoft.com/office/drawing/2014/main" id="{D525CF29-C435-ED48-97F2-BBDE0642F9A8}"/>
              </a:ext>
            </a:extLst>
          </p:cNvPr>
          <p:cNvSpPr txBox="1"/>
          <p:nvPr/>
        </p:nvSpPr>
        <p:spPr>
          <a:xfrm>
            <a:off x="7463919" y="5092848"/>
            <a:ext cx="481222" cy="307777"/>
          </a:xfrm>
          <a:prstGeom prst="rect">
            <a:avLst/>
          </a:prstGeom>
          <a:noFill/>
        </p:spPr>
        <p:txBody>
          <a:bodyPr wrap="none" rtlCol="0">
            <a:spAutoFit/>
          </a:bodyPr>
          <a:lstStyle/>
          <a:p>
            <a:r>
              <a:rPr lang="en-US" sz="1400" dirty="0"/>
              <a:t>80%</a:t>
            </a:r>
          </a:p>
        </p:txBody>
      </p:sp>
      <p:sp>
        <p:nvSpPr>
          <p:cNvPr id="155" name="TextBox 154">
            <a:extLst>
              <a:ext uri="{FF2B5EF4-FFF2-40B4-BE49-F238E27FC236}">
                <a16:creationId xmlns:a16="http://schemas.microsoft.com/office/drawing/2014/main" id="{91790AFB-DE65-814E-A15E-74FD2FC30310}"/>
              </a:ext>
            </a:extLst>
          </p:cNvPr>
          <p:cNvSpPr txBox="1"/>
          <p:nvPr/>
        </p:nvSpPr>
        <p:spPr>
          <a:xfrm>
            <a:off x="8015297" y="5077495"/>
            <a:ext cx="575799" cy="307777"/>
          </a:xfrm>
          <a:prstGeom prst="rect">
            <a:avLst/>
          </a:prstGeom>
          <a:noFill/>
        </p:spPr>
        <p:txBody>
          <a:bodyPr wrap="none" rtlCol="0">
            <a:spAutoFit/>
          </a:bodyPr>
          <a:lstStyle/>
          <a:p>
            <a:r>
              <a:rPr lang="en-US" sz="1400" dirty="0"/>
              <a:t>100%</a:t>
            </a:r>
          </a:p>
        </p:txBody>
      </p:sp>
      <p:sp>
        <p:nvSpPr>
          <p:cNvPr id="156" name="Rectangle 155">
            <a:extLst>
              <a:ext uri="{FF2B5EF4-FFF2-40B4-BE49-F238E27FC236}">
                <a16:creationId xmlns:a16="http://schemas.microsoft.com/office/drawing/2014/main" id="{4FD19525-F184-6147-8CE6-42CE40579990}"/>
              </a:ext>
            </a:extLst>
          </p:cNvPr>
          <p:cNvSpPr/>
          <p:nvPr/>
        </p:nvSpPr>
        <p:spPr>
          <a:xfrm>
            <a:off x="538811" y="5709358"/>
            <a:ext cx="10494380" cy="707886"/>
          </a:xfrm>
          <a:prstGeom prst="rect">
            <a:avLst/>
          </a:prstGeom>
        </p:spPr>
        <p:txBody>
          <a:bodyPr wrap="square">
            <a:spAutoFit/>
          </a:bodyPr>
          <a:lstStyle/>
          <a:p>
            <a:pPr algn="ctr"/>
            <a:r>
              <a:rPr lang="en-US" sz="2000" dirty="0"/>
              <a:t>Requires certain ensemble of packets with a particular buffer dependency for the deadlock to occur</a:t>
            </a:r>
          </a:p>
        </p:txBody>
      </p:sp>
    </p:spTree>
    <p:extLst>
      <p:ext uri="{BB962C8B-B14F-4D97-AF65-F5344CB8AC3E}">
        <p14:creationId xmlns:p14="http://schemas.microsoft.com/office/powerpoint/2010/main" val="95333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9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1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9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1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1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1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1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2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9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12"/>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1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2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1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1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28"/>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97"/>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1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1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2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30"/>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98"/>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15"/>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16"/>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141"/>
                                        </p:tgtEl>
                                        <p:attrNameLst>
                                          <p:attrName>style.visibility</p:attrName>
                                        </p:attrNameLst>
                                      </p:cBhvr>
                                      <p:to>
                                        <p:strVal val="visible"/>
                                      </p:to>
                                    </p:set>
                                    <p:animEffect transition="in" filter="fade">
                                      <p:cBhvr>
                                        <p:cTn id="161" dur="500"/>
                                        <p:tgtEl>
                                          <p:spTgt spid="141"/>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142"/>
                                        </p:tgtEl>
                                        <p:attrNameLst>
                                          <p:attrName>style.visibility</p:attrName>
                                        </p:attrNameLst>
                                      </p:cBhvr>
                                      <p:to>
                                        <p:strVal val="visible"/>
                                      </p:to>
                                    </p:set>
                                    <p:animEffect transition="in" filter="fade">
                                      <p:cBhvr>
                                        <p:cTn id="166" dur="500"/>
                                        <p:tgtEl>
                                          <p:spTgt spid="142"/>
                                        </p:tgtEl>
                                      </p:cBhvr>
                                    </p:animEffect>
                                  </p:childTnLst>
                                </p:cTn>
                              </p:par>
                              <p:par>
                                <p:cTn id="167" presetID="1" presetClass="entr" presetSubtype="0" fill="hold" grpId="0" nodeType="withEffect">
                                  <p:stCondLst>
                                    <p:cond delay="0"/>
                                  </p:stCondLst>
                                  <p:childTnLst>
                                    <p:set>
                                      <p:cBhvr>
                                        <p:cTn id="168"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P spid="140" grpId="0"/>
      <p:bldP spid="141" grpId="0" animBg="1"/>
      <p:bldP spid="142" grpId="0" animBg="1"/>
      <p:bldP spid="143" grpId="0" animBg="1"/>
      <p:bldP spid="144" grpId="0" animBg="1"/>
      <p:bldP spid="145" grpId="0" animBg="1"/>
      <p:bldP spid="146" grpId="0" animBg="1"/>
      <p:bldP spid="147" grpId="0" animBg="1"/>
      <p:bldP spid="148" grpId="0" animBg="1"/>
      <p:bldP spid="149" grpId="0"/>
      <p:bldP spid="150" grpId="0"/>
      <p:bldP spid="151" grpId="0"/>
      <p:bldP spid="152" grpId="0"/>
      <p:bldP spid="153" grpId="0"/>
      <p:bldP spid="154" grpId="0"/>
      <p:bldP spid="155" grpId="0"/>
      <p:bldP spid="1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5688-D40D-4DD3-A4AE-7B34EED6BBF6}"/>
              </a:ext>
            </a:extLst>
          </p:cNvPr>
          <p:cNvSpPr>
            <a:spLocks noGrp="1"/>
          </p:cNvSpPr>
          <p:nvPr>
            <p:ph type="title"/>
          </p:nvPr>
        </p:nvSpPr>
        <p:spPr/>
        <p:txBody>
          <a:bodyPr/>
          <a:lstStyle/>
          <a:p>
            <a:r>
              <a:rPr lang="en-US" dirty="0"/>
              <a:t>Prior Work-Routing Deadlock</a:t>
            </a:r>
          </a:p>
        </p:txBody>
      </p:sp>
      <p:sp>
        <p:nvSpPr>
          <p:cNvPr id="3" name="Content Placeholder 2">
            <a:extLst>
              <a:ext uri="{FF2B5EF4-FFF2-40B4-BE49-F238E27FC236}">
                <a16:creationId xmlns:a16="http://schemas.microsoft.com/office/drawing/2014/main" id="{D4D45BB9-B82F-461D-88B1-9261618C9ECC}"/>
              </a:ext>
            </a:extLst>
          </p:cNvPr>
          <p:cNvSpPr>
            <a:spLocks noGrp="1"/>
          </p:cNvSpPr>
          <p:nvPr>
            <p:ph idx="1"/>
          </p:nvPr>
        </p:nvSpPr>
        <p:spPr>
          <a:xfrm>
            <a:off x="677334" y="1020624"/>
            <a:ext cx="8596668" cy="5487055"/>
          </a:xfrm>
        </p:spPr>
        <p:txBody>
          <a:bodyPr>
            <a:normAutofit fontScale="92500" lnSpcReduction="20000"/>
          </a:bodyPr>
          <a:lstStyle/>
          <a:p>
            <a:pPr>
              <a:lnSpc>
                <a:spcPct val="120000"/>
              </a:lnSpc>
              <a:spcBef>
                <a:spcPts val="0"/>
              </a:spcBef>
            </a:pPr>
            <a:r>
              <a:rPr lang="en-US" sz="2000" dirty="0"/>
              <a:t>Dally’s theory</a:t>
            </a:r>
          </a:p>
          <a:p>
            <a:pPr lvl="1">
              <a:lnSpc>
                <a:spcPct val="120000"/>
              </a:lnSpc>
              <a:spcBef>
                <a:spcPts val="0"/>
              </a:spcBef>
            </a:pPr>
            <a:r>
              <a:rPr lang="en-US" sz="2000" dirty="0"/>
              <a:t>Strict order in acquisition of links/buffer</a:t>
            </a:r>
          </a:p>
          <a:p>
            <a:pPr lvl="1">
              <a:lnSpc>
                <a:spcPct val="120000"/>
              </a:lnSpc>
              <a:spcBef>
                <a:spcPts val="0"/>
              </a:spcBef>
            </a:pPr>
            <a:r>
              <a:rPr lang="en-US" sz="2000" dirty="0"/>
              <a:t>XY, West-First, Up*/Down*</a:t>
            </a:r>
          </a:p>
          <a:p>
            <a:pPr lvl="1">
              <a:lnSpc>
                <a:spcPct val="120000"/>
              </a:lnSpc>
              <a:spcBef>
                <a:spcPts val="0"/>
              </a:spcBef>
            </a:pPr>
            <a:endParaRPr lang="en-US" sz="2000" dirty="0"/>
          </a:p>
          <a:p>
            <a:pPr lvl="1">
              <a:lnSpc>
                <a:spcPct val="120000"/>
              </a:lnSpc>
              <a:spcBef>
                <a:spcPts val="0"/>
              </a:spcBef>
            </a:pPr>
            <a:endParaRPr lang="en-US" sz="2000" dirty="0"/>
          </a:p>
          <a:p>
            <a:pPr>
              <a:lnSpc>
                <a:spcPct val="120000"/>
              </a:lnSpc>
              <a:spcBef>
                <a:spcPts val="0"/>
              </a:spcBef>
            </a:pPr>
            <a:r>
              <a:rPr lang="en-US" sz="2000" dirty="0" err="1"/>
              <a:t>Duato’s</a:t>
            </a:r>
            <a:r>
              <a:rPr lang="en-US" sz="2000" dirty="0"/>
              <a:t> theory</a:t>
            </a:r>
          </a:p>
          <a:p>
            <a:pPr lvl="1">
              <a:lnSpc>
                <a:spcPct val="120000"/>
              </a:lnSpc>
              <a:spcBef>
                <a:spcPts val="0"/>
              </a:spcBef>
            </a:pPr>
            <a:r>
              <a:rPr lang="en-US" sz="2000" dirty="0"/>
              <a:t>Acyclic extended CDG</a:t>
            </a:r>
          </a:p>
          <a:p>
            <a:pPr lvl="1">
              <a:lnSpc>
                <a:spcPct val="120000"/>
              </a:lnSpc>
              <a:spcBef>
                <a:spcPts val="0"/>
              </a:spcBef>
            </a:pPr>
            <a:r>
              <a:rPr lang="en-US" sz="2000" dirty="0"/>
              <a:t>Escape VC</a:t>
            </a:r>
          </a:p>
          <a:p>
            <a:pPr lvl="1">
              <a:lnSpc>
                <a:spcPct val="120000"/>
              </a:lnSpc>
              <a:spcBef>
                <a:spcPts val="0"/>
              </a:spcBef>
            </a:pPr>
            <a:endParaRPr lang="en-US" sz="2000" dirty="0"/>
          </a:p>
          <a:p>
            <a:pPr lvl="1">
              <a:lnSpc>
                <a:spcPct val="120000"/>
              </a:lnSpc>
              <a:spcBef>
                <a:spcPts val="0"/>
              </a:spcBef>
            </a:pPr>
            <a:endParaRPr lang="en-US" sz="2000" dirty="0"/>
          </a:p>
          <a:p>
            <a:pPr>
              <a:lnSpc>
                <a:spcPct val="120000"/>
              </a:lnSpc>
              <a:spcBef>
                <a:spcPts val="0"/>
              </a:spcBef>
            </a:pPr>
            <a:r>
              <a:rPr lang="en-US" sz="2000" dirty="0"/>
              <a:t>Flow Control based schemes</a:t>
            </a:r>
          </a:p>
          <a:p>
            <a:pPr lvl="1">
              <a:lnSpc>
                <a:spcPct val="120000"/>
              </a:lnSpc>
              <a:spcBef>
                <a:spcPts val="0"/>
              </a:spcBef>
            </a:pPr>
            <a:r>
              <a:rPr lang="en-US" sz="2000" dirty="0"/>
              <a:t>Restrict injection to avoid deadlock</a:t>
            </a:r>
          </a:p>
          <a:p>
            <a:pPr lvl="1">
              <a:lnSpc>
                <a:spcPct val="120000"/>
              </a:lnSpc>
              <a:spcBef>
                <a:spcPts val="0"/>
              </a:spcBef>
            </a:pPr>
            <a:r>
              <a:rPr lang="en-US" sz="2000" dirty="0"/>
              <a:t>Bubble Flow Control</a:t>
            </a:r>
          </a:p>
          <a:p>
            <a:pPr lvl="1">
              <a:lnSpc>
                <a:spcPct val="120000"/>
              </a:lnSpc>
              <a:spcBef>
                <a:spcPts val="0"/>
              </a:spcBef>
            </a:pPr>
            <a:endParaRPr lang="en-US" sz="2000" dirty="0"/>
          </a:p>
          <a:p>
            <a:pPr lvl="1">
              <a:lnSpc>
                <a:spcPct val="120000"/>
              </a:lnSpc>
              <a:spcBef>
                <a:spcPts val="0"/>
              </a:spcBef>
            </a:pPr>
            <a:endParaRPr lang="en-US" sz="2000" dirty="0"/>
          </a:p>
          <a:p>
            <a:pPr>
              <a:lnSpc>
                <a:spcPct val="120000"/>
              </a:lnSpc>
              <a:spcBef>
                <a:spcPts val="0"/>
              </a:spcBef>
            </a:pPr>
            <a:r>
              <a:rPr lang="en-US" sz="2000" dirty="0"/>
              <a:t>Deadlock Recovery</a:t>
            </a:r>
          </a:p>
          <a:p>
            <a:pPr lvl="1">
              <a:lnSpc>
                <a:spcPct val="120000"/>
              </a:lnSpc>
              <a:spcBef>
                <a:spcPts val="0"/>
              </a:spcBef>
            </a:pPr>
            <a:r>
              <a:rPr lang="en-US" sz="2000" dirty="0"/>
              <a:t>Detect and recover from deadlock</a:t>
            </a:r>
          </a:p>
          <a:p>
            <a:pPr lvl="1">
              <a:lnSpc>
                <a:spcPct val="120000"/>
              </a:lnSpc>
              <a:spcBef>
                <a:spcPts val="0"/>
              </a:spcBef>
            </a:pPr>
            <a:r>
              <a:rPr lang="en-US" sz="2000" dirty="0"/>
              <a:t>DISHA, Static Bubble, SPIN</a:t>
            </a:r>
          </a:p>
        </p:txBody>
      </p:sp>
      <p:sp>
        <p:nvSpPr>
          <p:cNvPr id="7" name="Slide Number Placeholder 6">
            <a:extLst>
              <a:ext uri="{FF2B5EF4-FFF2-40B4-BE49-F238E27FC236}">
                <a16:creationId xmlns:a16="http://schemas.microsoft.com/office/drawing/2014/main" id="{175140DC-47F6-41E6-97D5-2F10781FA5A4}"/>
              </a:ext>
            </a:extLst>
          </p:cNvPr>
          <p:cNvSpPr>
            <a:spLocks noGrp="1"/>
          </p:cNvSpPr>
          <p:nvPr>
            <p:ph type="sldNum" sz="quarter" idx="12"/>
          </p:nvPr>
        </p:nvSpPr>
        <p:spPr/>
        <p:txBody>
          <a:bodyPr/>
          <a:lstStyle/>
          <a:p>
            <a:fld id="{0D1D0697-F66A-EE4C-B4D3-9802540BCCA0}" type="slidenum">
              <a:rPr lang="en-US" smtClean="0"/>
              <a:t>6</a:t>
            </a:fld>
            <a:endParaRPr lang="en-US"/>
          </a:p>
        </p:txBody>
      </p:sp>
      <p:sp>
        <p:nvSpPr>
          <p:cNvPr id="5" name="Footer Placeholder 3">
            <a:extLst>
              <a:ext uri="{FF2B5EF4-FFF2-40B4-BE49-F238E27FC236}">
                <a16:creationId xmlns:a16="http://schemas.microsoft.com/office/drawing/2014/main" id="{45D60835-8488-2C41-9A06-8448C11D4299}"/>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99867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500"/>
                                        <p:tgtEl>
                                          <p:spTgt spid="3">
                                            <p:txEl>
                                              <p:pRg st="11" end="11"/>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animEffect transition="in" filter="fade">
                                      <p:cBhvr>
                                        <p:cTn id="35" dur="500"/>
                                        <p:tgtEl>
                                          <p:spTgt spid="3">
                                            <p:txEl>
                                              <p:pRg st="12" end="1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15" end="15"/>
                                            </p:txEl>
                                          </p:spTgt>
                                        </p:tgtEl>
                                        <p:attrNameLst>
                                          <p:attrName>style.visibility</p:attrName>
                                        </p:attrNameLst>
                                      </p:cBhvr>
                                      <p:to>
                                        <p:strVal val="visible"/>
                                      </p:to>
                                    </p:set>
                                    <p:animEffect transition="in" filter="fade">
                                      <p:cBhvr>
                                        <p:cTn id="40" dur="500"/>
                                        <p:tgtEl>
                                          <p:spTgt spid="3">
                                            <p:txEl>
                                              <p:pRg st="15" end="15"/>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animEffect transition="in" filter="fade">
                                      <p:cBhvr>
                                        <p:cTn id="43" dur="500"/>
                                        <p:tgtEl>
                                          <p:spTgt spid="3">
                                            <p:txEl>
                                              <p:pRg st="16" end="16"/>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7" end="17"/>
                                            </p:txEl>
                                          </p:spTgt>
                                        </p:tgtEl>
                                        <p:attrNameLst>
                                          <p:attrName>style.visibility</p:attrName>
                                        </p:attrNameLst>
                                      </p:cBhvr>
                                      <p:to>
                                        <p:strVal val="visible"/>
                                      </p:to>
                                    </p:set>
                                    <p:animEffect transition="in" filter="fade">
                                      <p:cBhvr>
                                        <p:cTn id="46"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D616-9C59-C341-B25A-820220F31374}"/>
              </a:ext>
            </a:extLst>
          </p:cNvPr>
          <p:cNvSpPr>
            <a:spLocks noGrp="1"/>
          </p:cNvSpPr>
          <p:nvPr>
            <p:ph type="title"/>
          </p:nvPr>
        </p:nvSpPr>
        <p:spPr/>
        <p:txBody>
          <a:bodyPr/>
          <a:lstStyle/>
          <a:p>
            <a:r>
              <a:rPr lang="en-US" dirty="0"/>
              <a:t>Prior Work-Protocol Deadlock</a:t>
            </a:r>
          </a:p>
        </p:txBody>
      </p:sp>
      <p:sp>
        <p:nvSpPr>
          <p:cNvPr id="3" name="Content Placeholder 2">
            <a:extLst>
              <a:ext uri="{FF2B5EF4-FFF2-40B4-BE49-F238E27FC236}">
                <a16:creationId xmlns:a16="http://schemas.microsoft.com/office/drawing/2014/main" id="{C4819DE1-352E-C148-9D11-54B8EDE711D3}"/>
              </a:ext>
            </a:extLst>
          </p:cNvPr>
          <p:cNvSpPr>
            <a:spLocks noGrp="1"/>
          </p:cNvSpPr>
          <p:nvPr>
            <p:ph idx="1"/>
          </p:nvPr>
        </p:nvSpPr>
        <p:spPr/>
        <p:txBody>
          <a:bodyPr>
            <a:normAutofit fontScale="92500"/>
          </a:bodyPr>
          <a:lstStyle/>
          <a:p>
            <a:r>
              <a:rPr lang="en-US" dirty="0"/>
              <a:t> </a:t>
            </a:r>
            <a:r>
              <a:rPr lang="en-US" i="1" dirty="0">
                <a:solidFill>
                  <a:srgbClr val="FF0000"/>
                </a:solidFill>
              </a:rPr>
              <a:t>Separate </a:t>
            </a:r>
            <a:r>
              <a:rPr lang="en-US" dirty="0">
                <a:solidFill>
                  <a:srgbClr val="FF0000"/>
                </a:solidFill>
              </a:rPr>
              <a:t>set of VCs </a:t>
            </a:r>
            <a:r>
              <a:rPr lang="en-US" dirty="0"/>
              <a:t>(called as Virtual Network) for each message class at each input port</a:t>
            </a:r>
          </a:p>
          <a:p>
            <a:pPr lvl="1"/>
            <a:r>
              <a:rPr lang="en-US" sz="2700" dirty="0"/>
              <a:t>Avoiding message-dependent deadlock in network-based systems on chip</a:t>
            </a:r>
          </a:p>
          <a:p>
            <a:r>
              <a:rPr lang="en-US" i="1" dirty="0">
                <a:solidFill>
                  <a:srgbClr val="FF0000"/>
                </a:solidFill>
              </a:rPr>
              <a:t>Exclusive Bubble </a:t>
            </a:r>
            <a:r>
              <a:rPr lang="en-US" dirty="0"/>
              <a:t>for each Virtual Network</a:t>
            </a:r>
          </a:p>
          <a:p>
            <a:pPr lvl="1"/>
            <a:r>
              <a:rPr lang="en-US" sz="2700" dirty="0"/>
              <a:t>Bubble coloring: Avoiding routing and protocol-induced deadlocks with minimal virtual channel requirement using non-minimal routing</a:t>
            </a:r>
            <a:endParaRPr lang="en-US" sz="2700" i="1" dirty="0"/>
          </a:p>
          <a:p>
            <a:r>
              <a:rPr lang="en-US" i="1" dirty="0">
                <a:solidFill>
                  <a:srgbClr val="FF0000"/>
                </a:solidFill>
              </a:rPr>
              <a:t>Deadlock Recovery </a:t>
            </a:r>
            <a:r>
              <a:rPr lang="en-US" dirty="0"/>
              <a:t>using probes and extra buffers</a:t>
            </a:r>
          </a:p>
          <a:p>
            <a:pPr lvl="1"/>
            <a:r>
              <a:rPr lang="en-US" sz="2700" dirty="0" err="1"/>
              <a:t>mDisha</a:t>
            </a:r>
            <a:r>
              <a:rPr lang="en-US" sz="2700" dirty="0"/>
              <a:t>: Reserves the buffer at network interface and in each router </a:t>
            </a:r>
          </a:p>
          <a:p>
            <a:pPr lvl="1"/>
            <a:r>
              <a:rPr lang="en-US" sz="2700" dirty="0"/>
              <a:t>Fork multiple token</a:t>
            </a:r>
          </a:p>
          <a:p>
            <a:pPr lvl="1"/>
            <a:endParaRPr lang="en-US" dirty="0"/>
          </a:p>
          <a:p>
            <a:pPr lvl="1"/>
            <a:endParaRPr lang="en-US" dirty="0"/>
          </a:p>
          <a:p>
            <a:endParaRPr lang="en-US" dirty="0"/>
          </a:p>
        </p:txBody>
      </p:sp>
      <p:sp>
        <p:nvSpPr>
          <p:cNvPr id="4" name="Footer Placeholder 3">
            <a:extLst>
              <a:ext uri="{FF2B5EF4-FFF2-40B4-BE49-F238E27FC236}">
                <a16:creationId xmlns:a16="http://schemas.microsoft.com/office/drawing/2014/main" id="{0D9E454E-443E-E743-8762-C10F3EFA55F2}"/>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92FF9BBD-C60C-0146-A19E-982524F285C3}"/>
              </a:ext>
            </a:extLst>
          </p:cNvPr>
          <p:cNvSpPr>
            <a:spLocks noGrp="1"/>
          </p:cNvSpPr>
          <p:nvPr>
            <p:ph type="sldNum" sz="quarter" idx="12"/>
          </p:nvPr>
        </p:nvSpPr>
        <p:spPr/>
        <p:txBody>
          <a:bodyPr/>
          <a:lstStyle/>
          <a:p>
            <a:fld id="{0D1D0697-F66A-EE4C-B4D3-9802540BCCA0}" type="slidenum">
              <a:rPr lang="en-US" smtClean="0"/>
              <a:t>7</a:t>
            </a:fld>
            <a:endParaRPr lang="en-US"/>
          </a:p>
        </p:txBody>
      </p:sp>
    </p:spTree>
    <p:extLst>
      <p:ext uri="{BB962C8B-B14F-4D97-AF65-F5344CB8AC3E}">
        <p14:creationId xmlns:p14="http://schemas.microsoft.com/office/powerpoint/2010/main" val="384777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5E6B-B509-6941-BEA0-FBBF3F2E5086}"/>
              </a:ext>
            </a:extLst>
          </p:cNvPr>
          <p:cNvSpPr>
            <a:spLocks noGrp="1"/>
          </p:cNvSpPr>
          <p:nvPr>
            <p:ph type="title"/>
          </p:nvPr>
        </p:nvSpPr>
        <p:spPr/>
        <p:txBody>
          <a:bodyPr/>
          <a:lstStyle/>
          <a:p>
            <a:r>
              <a:rPr lang="en-US" dirty="0"/>
              <a:t>Classification: Taking a lookback</a:t>
            </a:r>
          </a:p>
        </p:txBody>
      </p:sp>
      <p:sp>
        <p:nvSpPr>
          <p:cNvPr id="3" name="Content Placeholder 2">
            <a:extLst>
              <a:ext uri="{FF2B5EF4-FFF2-40B4-BE49-F238E27FC236}">
                <a16:creationId xmlns:a16="http://schemas.microsoft.com/office/drawing/2014/main" id="{9AD67AE9-2217-F34B-9644-12916AD9B833}"/>
              </a:ext>
            </a:extLst>
          </p:cNvPr>
          <p:cNvSpPr>
            <a:spLocks noGrp="1"/>
          </p:cNvSpPr>
          <p:nvPr>
            <p:ph idx="1"/>
          </p:nvPr>
        </p:nvSpPr>
        <p:spPr/>
        <p:txBody>
          <a:bodyPr/>
          <a:lstStyle/>
          <a:p>
            <a:r>
              <a:rPr lang="en-US" dirty="0"/>
              <a:t>Proactive Techniques</a:t>
            </a:r>
          </a:p>
          <a:p>
            <a:pPr lvl="1"/>
            <a:r>
              <a:rPr lang="en-US" dirty="0"/>
              <a:t>Avoid deadlock to begin with</a:t>
            </a:r>
          </a:p>
          <a:p>
            <a:r>
              <a:rPr lang="en-US" dirty="0"/>
              <a:t>Reactive Techniques</a:t>
            </a:r>
          </a:p>
          <a:p>
            <a:pPr lvl="1"/>
            <a:r>
              <a:rPr lang="en-US" dirty="0"/>
              <a:t>Allows deadlock in the network</a:t>
            </a:r>
          </a:p>
          <a:p>
            <a:pPr lvl="1"/>
            <a:r>
              <a:rPr lang="en-US" dirty="0"/>
              <a:t>Detects deadlocks and recovers from deadlock</a:t>
            </a:r>
          </a:p>
        </p:txBody>
      </p:sp>
      <p:sp>
        <p:nvSpPr>
          <p:cNvPr id="4" name="Footer Placeholder 3">
            <a:extLst>
              <a:ext uri="{FF2B5EF4-FFF2-40B4-BE49-F238E27FC236}">
                <a16:creationId xmlns:a16="http://schemas.microsoft.com/office/drawing/2014/main" id="{30E272A3-C271-DA4E-9638-827AFAB9753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056C3B27-3AEE-BF46-B0CE-C50D5C92E277}"/>
              </a:ext>
            </a:extLst>
          </p:cNvPr>
          <p:cNvSpPr>
            <a:spLocks noGrp="1"/>
          </p:cNvSpPr>
          <p:nvPr>
            <p:ph type="sldNum" sz="quarter" idx="12"/>
          </p:nvPr>
        </p:nvSpPr>
        <p:spPr/>
        <p:txBody>
          <a:bodyPr/>
          <a:lstStyle/>
          <a:p>
            <a:fld id="{0D1D0697-F66A-EE4C-B4D3-9802540BCCA0}" type="slidenum">
              <a:rPr lang="en-US" smtClean="0"/>
              <a:t>8</a:t>
            </a:fld>
            <a:endParaRPr lang="en-US"/>
          </a:p>
        </p:txBody>
      </p:sp>
    </p:spTree>
    <p:extLst>
      <p:ext uri="{BB962C8B-B14F-4D97-AF65-F5344CB8AC3E}">
        <p14:creationId xmlns:p14="http://schemas.microsoft.com/office/powerpoint/2010/main" val="248204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C96691FC-3C18-A749-A278-C5E47DD70970}"/>
              </a:ext>
            </a:extLst>
          </p:cNvPr>
          <p:cNvGraphicFramePr>
            <a:graphicFrameLocks noGrp="1"/>
          </p:cNvGraphicFramePr>
          <p:nvPr>
            <p:ph idx="1"/>
            <p:extLst>
              <p:ext uri="{D42A27DB-BD31-4B8C-83A1-F6EECF244321}">
                <p14:modId xmlns:p14="http://schemas.microsoft.com/office/powerpoint/2010/main" val="3588253065"/>
              </p:ext>
            </p:extLst>
          </p:nvPr>
        </p:nvGraphicFramePr>
        <p:xfrm>
          <a:off x="301625" y="1067246"/>
          <a:ext cx="11331575" cy="3302000"/>
        </p:xfrm>
        <a:graphic>
          <a:graphicData uri="http://schemas.openxmlformats.org/drawingml/2006/table">
            <a:tbl>
              <a:tblPr firstRow="1" bandRow="1">
                <a:tableStyleId>{5C22544A-7EE6-4342-B048-85BDC9FD1C3A}</a:tableStyleId>
              </a:tblPr>
              <a:tblGrid>
                <a:gridCol w="1781175">
                  <a:extLst>
                    <a:ext uri="{9D8B030D-6E8A-4147-A177-3AD203B41FA5}">
                      <a16:colId xmlns:a16="http://schemas.microsoft.com/office/drawing/2014/main" val="1871353799"/>
                    </a:ext>
                  </a:extLst>
                </a:gridCol>
                <a:gridCol w="1168400">
                  <a:extLst>
                    <a:ext uri="{9D8B030D-6E8A-4147-A177-3AD203B41FA5}">
                      <a16:colId xmlns:a16="http://schemas.microsoft.com/office/drawing/2014/main" val="237566872"/>
                    </a:ext>
                  </a:extLst>
                </a:gridCol>
                <a:gridCol w="1562100">
                  <a:extLst>
                    <a:ext uri="{9D8B030D-6E8A-4147-A177-3AD203B41FA5}">
                      <a16:colId xmlns:a16="http://schemas.microsoft.com/office/drawing/2014/main" val="4012784762"/>
                    </a:ext>
                  </a:extLst>
                </a:gridCol>
                <a:gridCol w="1181100">
                  <a:extLst>
                    <a:ext uri="{9D8B030D-6E8A-4147-A177-3AD203B41FA5}">
                      <a16:colId xmlns:a16="http://schemas.microsoft.com/office/drawing/2014/main" val="1299573098"/>
                    </a:ext>
                  </a:extLst>
                </a:gridCol>
                <a:gridCol w="1752600">
                  <a:extLst>
                    <a:ext uri="{9D8B030D-6E8A-4147-A177-3AD203B41FA5}">
                      <a16:colId xmlns:a16="http://schemas.microsoft.com/office/drawing/2014/main" val="389462075"/>
                    </a:ext>
                  </a:extLst>
                </a:gridCol>
                <a:gridCol w="1803400">
                  <a:extLst>
                    <a:ext uri="{9D8B030D-6E8A-4147-A177-3AD203B41FA5}">
                      <a16:colId xmlns:a16="http://schemas.microsoft.com/office/drawing/2014/main" val="1993671207"/>
                    </a:ext>
                  </a:extLst>
                </a:gridCol>
                <a:gridCol w="2082800">
                  <a:extLst>
                    <a:ext uri="{9D8B030D-6E8A-4147-A177-3AD203B41FA5}">
                      <a16:colId xmlns:a16="http://schemas.microsoft.com/office/drawing/2014/main" val="4148274431"/>
                    </a:ext>
                  </a:extLst>
                </a:gridCol>
              </a:tblGrid>
              <a:tr h="128648">
                <a:tc>
                  <a:txBody>
                    <a:bodyPr/>
                    <a:lstStyle/>
                    <a:p>
                      <a:pPr algn="ctr"/>
                      <a:r>
                        <a:rPr lang="en-US" dirty="0"/>
                        <a:t>Design</a:t>
                      </a:r>
                    </a:p>
                  </a:txBody>
                  <a:tcPr anchor="ctr"/>
                </a:tc>
                <a:tc>
                  <a:txBody>
                    <a:bodyPr/>
                    <a:lstStyle/>
                    <a:p>
                      <a:pPr algn="ctr"/>
                      <a:r>
                        <a:rPr lang="en-US" dirty="0"/>
                        <a:t>Type of Solution</a:t>
                      </a:r>
                    </a:p>
                  </a:txBody>
                  <a:tcPr anchor="ctr"/>
                </a:tc>
                <a:tc>
                  <a:txBody>
                    <a:bodyPr/>
                    <a:lstStyle/>
                    <a:p>
                      <a:pPr algn="ctr"/>
                      <a:r>
                        <a:rPr lang="en-US" dirty="0"/>
                        <a:t>High Performance</a:t>
                      </a:r>
                    </a:p>
                  </a:txBody>
                  <a:tcPr anchor="ctr"/>
                </a:tc>
                <a:tc>
                  <a:txBody>
                    <a:bodyPr/>
                    <a:lstStyle/>
                    <a:p>
                      <a:pPr algn="ctr"/>
                      <a:r>
                        <a:rPr lang="en-US" dirty="0"/>
                        <a:t>Low Area Power</a:t>
                      </a:r>
                    </a:p>
                  </a:txBody>
                  <a:tcPr anchor="ctr"/>
                </a:tc>
                <a:tc>
                  <a:txBody>
                    <a:bodyPr/>
                    <a:lstStyle/>
                    <a:p>
                      <a:pPr algn="ctr"/>
                      <a:r>
                        <a:rPr lang="en-US" dirty="0"/>
                        <a:t>Low Hardware Complexity</a:t>
                      </a:r>
                    </a:p>
                  </a:txBody>
                  <a:tcPr anchor="ctr"/>
                </a:tc>
                <a:tc>
                  <a:txBody>
                    <a:bodyPr/>
                    <a:lstStyle/>
                    <a:p>
                      <a:pPr algn="ctr"/>
                      <a:r>
                        <a:rPr lang="en-US" dirty="0"/>
                        <a:t>Routing Deadlock-free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latin typeface="+mn-lt"/>
                          <a:ea typeface="+mn-ea"/>
                          <a:cs typeface="+mn-cs"/>
                        </a:rPr>
                        <a:t>Protocol Deadlock-free</a:t>
                      </a:r>
                    </a:p>
                  </a:txBody>
                  <a:tcPr anchor="ctr"/>
                </a:tc>
                <a:extLst>
                  <a:ext uri="{0D108BD9-81ED-4DB2-BD59-A6C34878D82A}">
                    <a16:rowId xmlns:a16="http://schemas.microsoft.com/office/drawing/2014/main" val="1932162805"/>
                  </a:ext>
                </a:extLst>
              </a:tr>
              <a:tr h="370840">
                <a:tc>
                  <a:txBody>
                    <a:bodyPr/>
                    <a:lstStyle/>
                    <a:p>
                      <a:r>
                        <a:rPr lang="en-US" dirty="0"/>
                        <a:t>Turn Restriction [1]</a:t>
                      </a:r>
                    </a:p>
                  </a:txBody>
                  <a:tcPr/>
                </a:tc>
                <a:tc>
                  <a:txBody>
                    <a:bodyPr/>
                    <a:lstStyle/>
                    <a:p>
                      <a:pPr algn="ctr"/>
                      <a:r>
                        <a:rPr lang="en-US" dirty="0"/>
                        <a:t>Proactive</a:t>
                      </a:r>
                    </a:p>
                  </a:txBody>
                  <a:tcPr anchor="ct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249359230"/>
                  </a:ext>
                </a:extLst>
              </a:tr>
              <a:tr h="370840">
                <a:tc>
                  <a:txBody>
                    <a:bodyPr/>
                    <a:lstStyle/>
                    <a:p>
                      <a:r>
                        <a:rPr lang="en-US" dirty="0"/>
                        <a:t>Escape VC [2]</a:t>
                      </a:r>
                    </a:p>
                  </a:txBody>
                  <a:tcPr/>
                </a:tc>
                <a:tc>
                  <a:txBody>
                    <a:bodyPr/>
                    <a:lstStyle/>
                    <a:p>
                      <a:pPr algn="ctr"/>
                      <a:r>
                        <a:rPr lang="en-US" dirty="0"/>
                        <a:t>Proactive</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95121285"/>
                  </a:ext>
                </a:extLst>
              </a:tr>
              <a:tr h="370840">
                <a:tc>
                  <a:txBody>
                    <a:bodyPr/>
                    <a:lstStyle/>
                    <a:p>
                      <a:r>
                        <a:rPr lang="en-US" dirty="0"/>
                        <a:t>Virtual Network [3]</a:t>
                      </a:r>
                    </a:p>
                  </a:txBody>
                  <a:tcPr/>
                </a:tc>
                <a:tc>
                  <a:txBody>
                    <a:bodyPr/>
                    <a:lstStyle/>
                    <a:p>
                      <a:pPr algn="ctr"/>
                      <a:r>
                        <a:rPr lang="en-US" dirty="0"/>
                        <a:t>Proactive</a:t>
                      </a:r>
                    </a:p>
                  </a:txBody>
                  <a:tcPr anchor="ct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446217477"/>
                  </a:ext>
                </a:extLst>
              </a:tr>
              <a:tr h="370840">
                <a:tc>
                  <a:txBody>
                    <a:bodyPr/>
                    <a:lstStyle/>
                    <a:p>
                      <a:r>
                        <a:rPr lang="en-US" dirty="0"/>
                        <a:t>Deadlock Recovery [4]</a:t>
                      </a:r>
                    </a:p>
                  </a:txBody>
                  <a:tcPr/>
                </a:tc>
                <a:tc>
                  <a:txBody>
                    <a:bodyPr/>
                    <a:lstStyle/>
                    <a:p>
                      <a:pPr algn="ctr"/>
                      <a:r>
                        <a:rPr lang="en-US" dirty="0"/>
                        <a:t>Reactive</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90676437"/>
                  </a:ext>
                </a:extLst>
              </a:tr>
              <a:tr h="370840">
                <a:tc>
                  <a:txBody>
                    <a:bodyPr/>
                    <a:lstStyle/>
                    <a:p>
                      <a:pPr algn="ctr"/>
                      <a:r>
                        <a:rPr lang="en-US" b="1" u="sng" dirty="0"/>
                        <a:t>?</a:t>
                      </a:r>
                    </a:p>
                  </a:txBody>
                  <a:tcPr anchor="ctr"/>
                </a:tc>
                <a:tc>
                  <a:txBody>
                    <a:bodyPr/>
                    <a:lstStyle/>
                    <a:p>
                      <a:pPr algn="ctr"/>
                      <a:r>
                        <a:rPr lang="en-US" b="1" u="sng" dirty="0"/>
                        <a:t>??</a:t>
                      </a:r>
                    </a:p>
                  </a:txBody>
                  <a:tcPr anchor="ct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02781962"/>
                  </a:ext>
                </a:extLst>
              </a:tr>
            </a:tbl>
          </a:graphicData>
        </a:graphic>
      </p:graphicFrame>
      <p:sp>
        <p:nvSpPr>
          <p:cNvPr id="5" name="Slide Number Placeholder 4">
            <a:extLst>
              <a:ext uri="{FF2B5EF4-FFF2-40B4-BE49-F238E27FC236}">
                <a16:creationId xmlns:a16="http://schemas.microsoft.com/office/drawing/2014/main" id="{2153649D-0900-094E-AB07-98369C2A5C1E}"/>
              </a:ext>
            </a:extLst>
          </p:cNvPr>
          <p:cNvSpPr>
            <a:spLocks noGrp="1"/>
          </p:cNvSpPr>
          <p:nvPr>
            <p:ph type="sldNum" sz="quarter" idx="12"/>
          </p:nvPr>
        </p:nvSpPr>
        <p:spPr/>
        <p:txBody>
          <a:bodyPr/>
          <a:lstStyle/>
          <a:p>
            <a:fld id="{0D1D0697-F66A-EE4C-B4D3-9802540BCCA0}" type="slidenum">
              <a:rPr lang="en-US" smtClean="0"/>
              <a:t>9</a:t>
            </a:fld>
            <a:endParaRPr lang="en-US"/>
          </a:p>
        </p:txBody>
      </p:sp>
      <p:pic>
        <p:nvPicPr>
          <p:cNvPr id="8" name="Picture 7">
            <a:extLst>
              <a:ext uri="{FF2B5EF4-FFF2-40B4-BE49-F238E27FC236}">
                <a16:creationId xmlns:a16="http://schemas.microsoft.com/office/drawing/2014/main" id="{B265CDF7-1F27-2943-899B-DCCAD5784F0E}"/>
              </a:ext>
            </a:extLst>
          </p:cNvPr>
          <p:cNvPicPr>
            <a:picLocks noChangeAspect="1"/>
          </p:cNvPicPr>
          <p:nvPr/>
        </p:nvPicPr>
        <p:blipFill>
          <a:blip r:embed="rId3"/>
          <a:stretch>
            <a:fillRect/>
          </a:stretch>
        </p:blipFill>
        <p:spPr>
          <a:xfrm>
            <a:off x="3908633" y="1829667"/>
            <a:ext cx="349169" cy="334266"/>
          </a:xfrm>
          <a:prstGeom prst="rect">
            <a:avLst/>
          </a:prstGeom>
        </p:spPr>
      </p:pic>
      <p:pic>
        <p:nvPicPr>
          <p:cNvPr id="9" name="Picture 8">
            <a:extLst>
              <a:ext uri="{FF2B5EF4-FFF2-40B4-BE49-F238E27FC236}">
                <a16:creationId xmlns:a16="http://schemas.microsoft.com/office/drawing/2014/main" id="{786FDC83-1F3A-8F41-979B-2B633A425A4E}"/>
              </a:ext>
            </a:extLst>
          </p:cNvPr>
          <p:cNvPicPr>
            <a:picLocks noChangeAspect="1"/>
          </p:cNvPicPr>
          <p:nvPr/>
        </p:nvPicPr>
        <p:blipFill>
          <a:blip r:embed="rId3"/>
          <a:stretch>
            <a:fillRect/>
          </a:stretch>
        </p:blipFill>
        <p:spPr>
          <a:xfrm>
            <a:off x="10475336" y="1847622"/>
            <a:ext cx="349169" cy="334266"/>
          </a:xfrm>
          <a:prstGeom prst="rect">
            <a:avLst/>
          </a:prstGeom>
        </p:spPr>
      </p:pic>
      <p:pic>
        <p:nvPicPr>
          <p:cNvPr id="10" name="Picture 9">
            <a:extLst>
              <a:ext uri="{FF2B5EF4-FFF2-40B4-BE49-F238E27FC236}">
                <a16:creationId xmlns:a16="http://schemas.microsoft.com/office/drawing/2014/main" id="{E7196410-42CB-AF49-A899-B7C44DE0854D}"/>
              </a:ext>
            </a:extLst>
          </p:cNvPr>
          <p:cNvPicPr>
            <a:picLocks noChangeAspect="1"/>
          </p:cNvPicPr>
          <p:nvPr/>
        </p:nvPicPr>
        <p:blipFill>
          <a:blip r:embed="rId4"/>
          <a:stretch>
            <a:fillRect/>
          </a:stretch>
        </p:blipFill>
        <p:spPr>
          <a:xfrm>
            <a:off x="6635180" y="1835974"/>
            <a:ext cx="336757" cy="326233"/>
          </a:xfrm>
          <a:prstGeom prst="rect">
            <a:avLst/>
          </a:prstGeom>
          <a:noFill/>
        </p:spPr>
      </p:pic>
      <p:pic>
        <p:nvPicPr>
          <p:cNvPr id="11" name="Picture 10">
            <a:extLst>
              <a:ext uri="{FF2B5EF4-FFF2-40B4-BE49-F238E27FC236}">
                <a16:creationId xmlns:a16="http://schemas.microsoft.com/office/drawing/2014/main" id="{5FA805CE-BD21-D24A-B9D0-6C00FD5834ED}"/>
              </a:ext>
            </a:extLst>
          </p:cNvPr>
          <p:cNvPicPr>
            <a:picLocks noChangeAspect="1"/>
          </p:cNvPicPr>
          <p:nvPr/>
        </p:nvPicPr>
        <p:blipFill>
          <a:blip r:embed="rId4"/>
          <a:stretch>
            <a:fillRect/>
          </a:stretch>
        </p:blipFill>
        <p:spPr>
          <a:xfrm>
            <a:off x="8486610" y="1860199"/>
            <a:ext cx="336757" cy="326233"/>
          </a:xfrm>
          <a:prstGeom prst="rect">
            <a:avLst/>
          </a:prstGeom>
          <a:noFill/>
        </p:spPr>
      </p:pic>
      <p:pic>
        <p:nvPicPr>
          <p:cNvPr id="17" name="Picture 16">
            <a:extLst>
              <a:ext uri="{FF2B5EF4-FFF2-40B4-BE49-F238E27FC236}">
                <a16:creationId xmlns:a16="http://schemas.microsoft.com/office/drawing/2014/main" id="{4E67AEC2-299A-6F4E-B615-E091AAD84AF9}"/>
              </a:ext>
            </a:extLst>
          </p:cNvPr>
          <p:cNvPicPr>
            <a:picLocks noChangeAspect="1"/>
          </p:cNvPicPr>
          <p:nvPr/>
        </p:nvPicPr>
        <p:blipFill>
          <a:blip r:embed="rId4"/>
          <a:stretch>
            <a:fillRect/>
          </a:stretch>
        </p:blipFill>
        <p:spPr>
          <a:xfrm>
            <a:off x="8511043" y="2380414"/>
            <a:ext cx="336757" cy="326233"/>
          </a:xfrm>
          <a:prstGeom prst="rect">
            <a:avLst/>
          </a:prstGeom>
          <a:noFill/>
        </p:spPr>
      </p:pic>
      <p:pic>
        <p:nvPicPr>
          <p:cNvPr id="20" name="Picture 19">
            <a:extLst>
              <a:ext uri="{FF2B5EF4-FFF2-40B4-BE49-F238E27FC236}">
                <a16:creationId xmlns:a16="http://schemas.microsoft.com/office/drawing/2014/main" id="{7978130F-EBA0-E54B-93AB-21E99F653861}"/>
              </a:ext>
            </a:extLst>
          </p:cNvPr>
          <p:cNvPicPr>
            <a:picLocks noChangeAspect="1"/>
          </p:cNvPicPr>
          <p:nvPr/>
        </p:nvPicPr>
        <p:blipFill>
          <a:blip r:embed="rId4"/>
          <a:stretch>
            <a:fillRect/>
          </a:stretch>
        </p:blipFill>
        <p:spPr>
          <a:xfrm>
            <a:off x="3918483" y="2887021"/>
            <a:ext cx="336757" cy="326233"/>
          </a:xfrm>
          <a:prstGeom prst="rect">
            <a:avLst/>
          </a:prstGeom>
          <a:noFill/>
        </p:spPr>
      </p:pic>
      <p:pic>
        <p:nvPicPr>
          <p:cNvPr id="21" name="Picture 20">
            <a:extLst>
              <a:ext uri="{FF2B5EF4-FFF2-40B4-BE49-F238E27FC236}">
                <a16:creationId xmlns:a16="http://schemas.microsoft.com/office/drawing/2014/main" id="{B0A8868E-A6B7-0D46-A1B8-ED32FDF6B55F}"/>
              </a:ext>
            </a:extLst>
          </p:cNvPr>
          <p:cNvPicPr>
            <a:picLocks noChangeAspect="1"/>
          </p:cNvPicPr>
          <p:nvPr/>
        </p:nvPicPr>
        <p:blipFill>
          <a:blip r:embed="rId3"/>
          <a:stretch>
            <a:fillRect/>
          </a:stretch>
        </p:blipFill>
        <p:spPr>
          <a:xfrm>
            <a:off x="5147823" y="2384484"/>
            <a:ext cx="349169" cy="334266"/>
          </a:xfrm>
          <a:prstGeom prst="rect">
            <a:avLst/>
          </a:prstGeom>
        </p:spPr>
      </p:pic>
      <p:pic>
        <p:nvPicPr>
          <p:cNvPr id="22" name="Picture 21">
            <a:extLst>
              <a:ext uri="{FF2B5EF4-FFF2-40B4-BE49-F238E27FC236}">
                <a16:creationId xmlns:a16="http://schemas.microsoft.com/office/drawing/2014/main" id="{F3CCD7B7-724B-3747-8377-98B952C2620F}"/>
              </a:ext>
            </a:extLst>
          </p:cNvPr>
          <p:cNvPicPr>
            <a:picLocks noChangeAspect="1"/>
          </p:cNvPicPr>
          <p:nvPr/>
        </p:nvPicPr>
        <p:blipFill>
          <a:blip r:embed="rId4"/>
          <a:stretch>
            <a:fillRect/>
          </a:stretch>
        </p:blipFill>
        <p:spPr>
          <a:xfrm>
            <a:off x="6635179" y="2923778"/>
            <a:ext cx="336757" cy="326233"/>
          </a:xfrm>
          <a:prstGeom prst="rect">
            <a:avLst/>
          </a:prstGeom>
          <a:noFill/>
        </p:spPr>
      </p:pic>
      <p:pic>
        <p:nvPicPr>
          <p:cNvPr id="25" name="Picture 24">
            <a:extLst>
              <a:ext uri="{FF2B5EF4-FFF2-40B4-BE49-F238E27FC236}">
                <a16:creationId xmlns:a16="http://schemas.microsoft.com/office/drawing/2014/main" id="{19C24DE2-DA82-894D-BEAD-0D02B2912964}"/>
              </a:ext>
            </a:extLst>
          </p:cNvPr>
          <p:cNvPicPr>
            <a:picLocks noChangeAspect="1"/>
          </p:cNvPicPr>
          <p:nvPr/>
        </p:nvPicPr>
        <p:blipFill>
          <a:blip r:embed="rId4"/>
          <a:stretch>
            <a:fillRect/>
          </a:stretch>
        </p:blipFill>
        <p:spPr>
          <a:xfrm>
            <a:off x="3927741" y="3565342"/>
            <a:ext cx="336757" cy="326233"/>
          </a:xfrm>
          <a:prstGeom prst="rect">
            <a:avLst/>
          </a:prstGeom>
          <a:noFill/>
        </p:spPr>
      </p:pic>
      <p:pic>
        <p:nvPicPr>
          <p:cNvPr id="27" name="Picture 26">
            <a:extLst>
              <a:ext uri="{FF2B5EF4-FFF2-40B4-BE49-F238E27FC236}">
                <a16:creationId xmlns:a16="http://schemas.microsoft.com/office/drawing/2014/main" id="{FC60EA85-592A-4B48-9CE0-7FFAC68E2603}"/>
              </a:ext>
            </a:extLst>
          </p:cNvPr>
          <p:cNvPicPr>
            <a:picLocks noChangeAspect="1"/>
          </p:cNvPicPr>
          <p:nvPr/>
        </p:nvPicPr>
        <p:blipFill>
          <a:blip r:embed="rId4"/>
          <a:stretch>
            <a:fillRect/>
          </a:stretch>
        </p:blipFill>
        <p:spPr>
          <a:xfrm>
            <a:off x="8535180" y="3506107"/>
            <a:ext cx="336757" cy="326233"/>
          </a:xfrm>
          <a:prstGeom prst="rect">
            <a:avLst/>
          </a:prstGeom>
          <a:noFill/>
        </p:spPr>
      </p:pic>
      <p:pic>
        <p:nvPicPr>
          <p:cNvPr id="30" name="Picture 29">
            <a:extLst>
              <a:ext uri="{FF2B5EF4-FFF2-40B4-BE49-F238E27FC236}">
                <a16:creationId xmlns:a16="http://schemas.microsoft.com/office/drawing/2014/main" id="{534BE609-0CF3-0042-A403-42F09C1B5492}"/>
              </a:ext>
            </a:extLst>
          </p:cNvPr>
          <p:cNvPicPr>
            <a:picLocks noChangeAspect="1"/>
          </p:cNvPicPr>
          <p:nvPr/>
        </p:nvPicPr>
        <p:blipFill>
          <a:blip r:embed="rId3"/>
          <a:stretch>
            <a:fillRect/>
          </a:stretch>
        </p:blipFill>
        <p:spPr>
          <a:xfrm>
            <a:off x="6644338" y="3503765"/>
            <a:ext cx="349169" cy="334266"/>
          </a:xfrm>
          <a:prstGeom prst="rect">
            <a:avLst/>
          </a:prstGeom>
        </p:spPr>
      </p:pic>
      <p:pic>
        <p:nvPicPr>
          <p:cNvPr id="31" name="Picture 30">
            <a:extLst>
              <a:ext uri="{FF2B5EF4-FFF2-40B4-BE49-F238E27FC236}">
                <a16:creationId xmlns:a16="http://schemas.microsoft.com/office/drawing/2014/main" id="{2E4B1A37-5B38-1E47-A8C5-CF557CF0FAC8}"/>
              </a:ext>
            </a:extLst>
          </p:cNvPr>
          <p:cNvPicPr>
            <a:picLocks noChangeAspect="1"/>
          </p:cNvPicPr>
          <p:nvPr/>
        </p:nvPicPr>
        <p:blipFill>
          <a:blip r:embed="rId3"/>
          <a:stretch>
            <a:fillRect/>
          </a:stretch>
        </p:blipFill>
        <p:spPr>
          <a:xfrm>
            <a:off x="5147823" y="2870523"/>
            <a:ext cx="349169" cy="334266"/>
          </a:xfrm>
          <a:prstGeom prst="rect">
            <a:avLst/>
          </a:prstGeom>
        </p:spPr>
      </p:pic>
      <p:pic>
        <p:nvPicPr>
          <p:cNvPr id="32" name="Picture 31">
            <a:extLst>
              <a:ext uri="{FF2B5EF4-FFF2-40B4-BE49-F238E27FC236}">
                <a16:creationId xmlns:a16="http://schemas.microsoft.com/office/drawing/2014/main" id="{77A23E91-560B-1941-954B-E8E0A4763CC8}"/>
              </a:ext>
            </a:extLst>
          </p:cNvPr>
          <p:cNvPicPr>
            <a:picLocks noChangeAspect="1"/>
          </p:cNvPicPr>
          <p:nvPr/>
        </p:nvPicPr>
        <p:blipFill>
          <a:blip r:embed="rId3"/>
          <a:stretch>
            <a:fillRect/>
          </a:stretch>
        </p:blipFill>
        <p:spPr>
          <a:xfrm>
            <a:off x="8511043" y="2891734"/>
            <a:ext cx="349169" cy="334266"/>
          </a:xfrm>
          <a:prstGeom prst="rect">
            <a:avLst/>
          </a:prstGeom>
        </p:spPr>
      </p:pic>
      <p:pic>
        <p:nvPicPr>
          <p:cNvPr id="34" name="Picture 33">
            <a:extLst>
              <a:ext uri="{FF2B5EF4-FFF2-40B4-BE49-F238E27FC236}">
                <a16:creationId xmlns:a16="http://schemas.microsoft.com/office/drawing/2014/main" id="{5EFE2634-3B09-0742-B19A-E03361C11410}"/>
              </a:ext>
            </a:extLst>
          </p:cNvPr>
          <p:cNvPicPr>
            <a:picLocks noChangeAspect="1"/>
          </p:cNvPicPr>
          <p:nvPr/>
        </p:nvPicPr>
        <p:blipFill>
          <a:blip r:embed="rId4"/>
          <a:stretch>
            <a:fillRect/>
          </a:stretch>
        </p:blipFill>
        <p:spPr>
          <a:xfrm>
            <a:off x="5154028" y="3556548"/>
            <a:ext cx="336757" cy="326233"/>
          </a:xfrm>
          <a:prstGeom prst="rect">
            <a:avLst/>
          </a:prstGeom>
          <a:noFill/>
        </p:spPr>
      </p:pic>
      <p:pic>
        <p:nvPicPr>
          <p:cNvPr id="36" name="Picture 35">
            <a:extLst>
              <a:ext uri="{FF2B5EF4-FFF2-40B4-BE49-F238E27FC236}">
                <a16:creationId xmlns:a16="http://schemas.microsoft.com/office/drawing/2014/main" id="{C6AF5C9F-4A22-498E-958B-28CADAD5B7DC}"/>
              </a:ext>
            </a:extLst>
          </p:cNvPr>
          <p:cNvPicPr>
            <a:picLocks noChangeAspect="1"/>
          </p:cNvPicPr>
          <p:nvPr/>
        </p:nvPicPr>
        <p:blipFill>
          <a:blip r:embed="rId4"/>
          <a:stretch>
            <a:fillRect/>
          </a:stretch>
        </p:blipFill>
        <p:spPr>
          <a:xfrm>
            <a:off x="5172341" y="1825301"/>
            <a:ext cx="336757" cy="326233"/>
          </a:xfrm>
          <a:prstGeom prst="rect">
            <a:avLst/>
          </a:prstGeom>
          <a:noFill/>
        </p:spPr>
      </p:pic>
      <p:sp>
        <p:nvSpPr>
          <p:cNvPr id="44" name="Footer Placeholder 3">
            <a:extLst>
              <a:ext uri="{FF2B5EF4-FFF2-40B4-BE49-F238E27FC236}">
                <a16:creationId xmlns:a16="http://schemas.microsoft.com/office/drawing/2014/main" id="{1ECCDBEB-A931-4612-8FA9-47CE33DDCC28}"/>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
        <p:nvSpPr>
          <p:cNvPr id="45" name="Title 1">
            <a:extLst>
              <a:ext uri="{FF2B5EF4-FFF2-40B4-BE49-F238E27FC236}">
                <a16:creationId xmlns:a16="http://schemas.microsoft.com/office/drawing/2014/main" id="{C1120F95-4381-4775-BB6C-2E6857019CDE}"/>
              </a:ext>
            </a:extLst>
          </p:cNvPr>
          <p:cNvSpPr txBox="1">
            <a:spLocks/>
          </p:cNvSpPr>
          <p:nvPr/>
        </p:nvSpPr>
        <p:spPr>
          <a:xfrm>
            <a:off x="393107" y="213915"/>
            <a:ext cx="10690788" cy="763717"/>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Qualitative Comparison of Deadlock Freedom Mechanisms</a:t>
            </a:r>
          </a:p>
        </p:txBody>
      </p:sp>
      <p:pic>
        <p:nvPicPr>
          <p:cNvPr id="46" name="Picture 45">
            <a:extLst>
              <a:ext uri="{FF2B5EF4-FFF2-40B4-BE49-F238E27FC236}">
                <a16:creationId xmlns:a16="http://schemas.microsoft.com/office/drawing/2014/main" id="{70D2DF00-A32A-487D-9533-6846B3F6DDEB}"/>
              </a:ext>
            </a:extLst>
          </p:cNvPr>
          <p:cNvPicPr>
            <a:picLocks noChangeAspect="1"/>
          </p:cNvPicPr>
          <p:nvPr/>
        </p:nvPicPr>
        <p:blipFill>
          <a:blip r:embed="rId4"/>
          <a:stretch>
            <a:fillRect/>
          </a:stretch>
        </p:blipFill>
        <p:spPr>
          <a:xfrm>
            <a:off x="6637721" y="2399231"/>
            <a:ext cx="336757" cy="326233"/>
          </a:xfrm>
          <a:prstGeom prst="rect">
            <a:avLst/>
          </a:prstGeom>
          <a:noFill/>
        </p:spPr>
      </p:pic>
      <p:sp>
        <p:nvSpPr>
          <p:cNvPr id="18" name="Rectangle 17">
            <a:extLst>
              <a:ext uri="{FF2B5EF4-FFF2-40B4-BE49-F238E27FC236}">
                <a16:creationId xmlns:a16="http://schemas.microsoft.com/office/drawing/2014/main" id="{439273A3-36A3-46C4-89BA-2A485ABFC178}"/>
              </a:ext>
            </a:extLst>
          </p:cNvPr>
          <p:cNvSpPr/>
          <p:nvPr/>
        </p:nvSpPr>
        <p:spPr>
          <a:xfrm>
            <a:off x="301625" y="4006345"/>
            <a:ext cx="11364360" cy="39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447252C-5E43-4A91-827A-177F1A750BD2}"/>
              </a:ext>
            </a:extLst>
          </p:cNvPr>
          <p:cNvSpPr/>
          <p:nvPr/>
        </p:nvSpPr>
        <p:spPr>
          <a:xfrm>
            <a:off x="8396295" y="4680554"/>
            <a:ext cx="2962141" cy="64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Can we do better?</a:t>
            </a:r>
          </a:p>
        </p:txBody>
      </p:sp>
      <p:sp>
        <p:nvSpPr>
          <p:cNvPr id="2" name="TextBox 1">
            <a:extLst>
              <a:ext uri="{FF2B5EF4-FFF2-40B4-BE49-F238E27FC236}">
                <a16:creationId xmlns:a16="http://schemas.microsoft.com/office/drawing/2014/main" id="{1B460CEA-05D6-624C-9310-257D3577443C}"/>
              </a:ext>
            </a:extLst>
          </p:cNvPr>
          <p:cNvSpPr txBox="1"/>
          <p:nvPr/>
        </p:nvSpPr>
        <p:spPr>
          <a:xfrm>
            <a:off x="467663" y="4409517"/>
            <a:ext cx="625157" cy="369332"/>
          </a:xfrm>
          <a:prstGeom prst="rect">
            <a:avLst/>
          </a:prstGeom>
          <a:noFill/>
        </p:spPr>
        <p:txBody>
          <a:bodyPr wrap="square" rtlCol="0">
            <a:spAutoFit/>
          </a:bodyPr>
          <a:lstStyle/>
          <a:p>
            <a:r>
              <a:rPr lang="en-US" dirty="0"/>
              <a:t>[1]:</a:t>
            </a:r>
          </a:p>
        </p:txBody>
      </p:sp>
      <p:sp>
        <p:nvSpPr>
          <p:cNvPr id="37" name="TextBox 36">
            <a:extLst>
              <a:ext uri="{FF2B5EF4-FFF2-40B4-BE49-F238E27FC236}">
                <a16:creationId xmlns:a16="http://schemas.microsoft.com/office/drawing/2014/main" id="{281B1578-5CD7-8048-A6B0-AA8F812117CE}"/>
              </a:ext>
            </a:extLst>
          </p:cNvPr>
          <p:cNvSpPr txBox="1"/>
          <p:nvPr/>
        </p:nvSpPr>
        <p:spPr>
          <a:xfrm>
            <a:off x="466724" y="4918972"/>
            <a:ext cx="625157" cy="369332"/>
          </a:xfrm>
          <a:prstGeom prst="rect">
            <a:avLst/>
          </a:prstGeom>
          <a:noFill/>
        </p:spPr>
        <p:txBody>
          <a:bodyPr wrap="square" rtlCol="0">
            <a:spAutoFit/>
          </a:bodyPr>
          <a:lstStyle/>
          <a:p>
            <a:r>
              <a:rPr lang="en-US" dirty="0"/>
              <a:t>[2]:</a:t>
            </a:r>
          </a:p>
        </p:txBody>
      </p:sp>
      <p:sp>
        <p:nvSpPr>
          <p:cNvPr id="41" name="TextBox 40">
            <a:extLst>
              <a:ext uri="{FF2B5EF4-FFF2-40B4-BE49-F238E27FC236}">
                <a16:creationId xmlns:a16="http://schemas.microsoft.com/office/drawing/2014/main" id="{3F50B40D-D199-2041-A716-5FDC4AAD0269}"/>
              </a:ext>
            </a:extLst>
          </p:cNvPr>
          <p:cNvSpPr txBox="1"/>
          <p:nvPr/>
        </p:nvSpPr>
        <p:spPr>
          <a:xfrm>
            <a:off x="466724" y="5343280"/>
            <a:ext cx="625157"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21D24953-9A1F-B049-9F95-E4AFF8DE5ABF}"/>
              </a:ext>
            </a:extLst>
          </p:cNvPr>
          <p:cNvSpPr txBox="1"/>
          <p:nvPr/>
        </p:nvSpPr>
        <p:spPr>
          <a:xfrm>
            <a:off x="446365" y="5744949"/>
            <a:ext cx="620116" cy="369332"/>
          </a:xfrm>
          <a:prstGeom prst="rect">
            <a:avLst/>
          </a:prstGeom>
          <a:noFill/>
        </p:spPr>
        <p:txBody>
          <a:bodyPr wrap="square" rtlCol="0">
            <a:spAutoFit/>
          </a:bodyPr>
          <a:lstStyle/>
          <a:p>
            <a:r>
              <a:rPr lang="en-US" dirty="0"/>
              <a:t>[4]:</a:t>
            </a:r>
          </a:p>
        </p:txBody>
      </p:sp>
      <p:sp>
        <p:nvSpPr>
          <p:cNvPr id="48" name="TextBox 47">
            <a:extLst>
              <a:ext uri="{FF2B5EF4-FFF2-40B4-BE49-F238E27FC236}">
                <a16:creationId xmlns:a16="http://schemas.microsoft.com/office/drawing/2014/main" id="{6B29AE53-4ADF-5F43-A047-000B972E2A97}"/>
              </a:ext>
            </a:extLst>
          </p:cNvPr>
          <p:cNvSpPr txBox="1"/>
          <p:nvPr/>
        </p:nvSpPr>
        <p:spPr>
          <a:xfrm>
            <a:off x="965212" y="4440819"/>
            <a:ext cx="5853711" cy="769441"/>
          </a:xfrm>
          <a:prstGeom prst="rect">
            <a:avLst/>
          </a:prstGeom>
          <a:noFill/>
        </p:spPr>
        <p:txBody>
          <a:bodyPr wrap="square" rtlCol="0">
            <a:spAutoFit/>
          </a:bodyPr>
          <a:lstStyle/>
          <a:p>
            <a:r>
              <a:rPr lang="en-US" sz="1400" dirty="0">
                <a:solidFill>
                  <a:srgbClr val="00B0F0"/>
                </a:solidFill>
              </a:rPr>
              <a:t>Deadlock-free message routing in multiprocessor interconnection networks </a:t>
            </a:r>
            <a:r>
              <a:rPr lang="en-US" sz="1400" dirty="0"/>
              <a:t>[IEEE Trans. Computer, 1987] </a:t>
            </a:r>
          </a:p>
          <a:p>
            <a:endParaRPr lang="en-US" sz="1600" dirty="0">
              <a:solidFill>
                <a:srgbClr val="00B0F0"/>
              </a:solidFill>
            </a:endParaRPr>
          </a:p>
        </p:txBody>
      </p:sp>
      <p:sp>
        <p:nvSpPr>
          <p:cNvPr id="4" name="TextBox 3">
            <a:extLst>
              <a:ext uri="{FF2B5EF4-FFF2-40B4-BE49-F238E27FC236}">
                <a16:creationId xmlns:a16="http://schemas.microsoft.com/office/drawing/2014/main" id="{B4CFD39A-F40C-3946-BAB4-31732C5961FD}"/>
              </a:ext>
            </a:extLst>
          </p:cNvPr>
          <p:cNvSpPr txBox="1"/>
          <p:nvPr/>
        </p:nvSpPr>
        <p:spPr>
          <a:xfrm>
            <a:off x="979090" y="4932063"/>
            <a:ext cx="5546037" cy="523220"/>
          </a:xfrm>
          <a:prstGeom prst="rect">
            <a:avLst/>
          </a:prstGeom>
          <a:noFill/>
        </p:spPr>
        <p:txBody>
          <a:bodyPr wrap="square" rtlCol="0">
            <a:spAutoFit/>
          </a:bodyPr>
          <a:lstStyle/>
          <a:p>
            <a:r>
              <a:rPr lang="en-US" sz="1400" dirty="0">
                <a:solidFill>
                  <a:srgbClr val="00B0F0"/>
                </a:solidFill>
                <a:latin typeface="Tahoma"/>
                <a:cs typeface="Tahoma"/>
              </a:rPr>
              <a:t>A new theory of deadlock-free adaptive routing in wormhole networks. </a:t>
            </a:r>
            <a:r>
              <a:rPr lang="en-US" sz="1400" dirty="0"/>
              <a:t>[IEEE Trans. On Parallel and Dist. Sys, 1993] </a:t>
            </a:r>
          </a:p>
        </p:txBody>
      </p:sp>
      <p:sp>
        <p:nvSpPr>
          <p:cNvPr id="50" name="TextBox 49">
            <a:extLst>
              <a:ext uri="{FF2B5EF4-FFF2-40B4-BE49-F238E27FC236}">
                <a16:creationId xmlns:a16="http://schemas.microsoft.com/office/drawing/2014/main" id="{0A3602D2-852D-7748-A32B-D21F862330BE}"/>
              </a:ext>
            </a:extLst>
          </p:cNvPr>
          <p:cNvSpPr txBox="1"/>
          <p:nvPr/>
        </p:nvSpPr>
        <p:spPr>
          <a:xfrm>
            <a:off x="969605" y="5421324"/>
            <a:ext cx="4409918" cy="307777"/>
          </a:xfrm>
          <a:prstGeom prst="rect">
            <a:avLst/>
          </a:prstGeom>
          <a:noFill/>
        </p:spPr>
        <p:txBody>
          <a:bodyPr wrap="square" rtlCol="0">
            <a:spAutoFit/>
          </a:bodyPr>
          <a:lstStyle/>
          <a:p>
            <a:r>
              <a:rPr lang="en-US" sz="1400" dirty="0">
                <a:solidFill>
                  <a:srgbClr val="00B0F0"/>
                </a:solidFill>
                <a:latin typeface="Tahoma"/>
                <a:cs typeface="Tahoma"/>
              </a:rPr>
              <a:t>The Alpha 21364 network architecture </a:t>
            </a:r>
            <a:r>
              <a:rPr lang="en-US" sz="1400" dirty="0"/>
              <a:t>[</a:t>
            </a:r>
            <a:r>
              <a:rPr lang="en-US" sz="1400" dirty="0">
                <a:latin typeface="Tahoma"/>
                <a:cs typeface="Tahoma"/>
              </a:rPr>
              <a:t>MICRO 2002]</a:t>
            </a:r>
            <a:endParaRPr lang="en-US" sz="1400" dirty="0"/>
          </a:p>
        </p:txBody>
      </p:sp>
      <p:sp>
        <p:nvSpPr>
          <p:cNvPr id="52" name="TextBox 51">
            <a:extLst>
              <a:ext uri="{FF2B5EF4-FFF2-40B4-BE49-F238E27FC236}">
                <a16:creationId xmlns:a16="http://schemas.microsoft.com/office/drawing/2014/main" id="{B065CE59-8E97-1C47-A115-F52DE1245CD5}"/>
              </a:ext>
            </a:extLst>
          </p:cNvPr>
          <p:cNvSpPr txBox="1"/>
          <p:nvPr/>
        </p:nvSpPr>
        <p:spPr>
          <a:xfrm>
            <a:off x="991790" y="5788364"/>
            <a:ext cx="5546037" cy="307777"/>
          </a:xfrm>
          <a:prstGeom prst="rect">
            <a:avLst/>
          </a:prstGeom>
          <a:noFill/>
        </p:spPr>
        <p:txBody>
          <a:bodyPr wrap="square" rtlCol="0">
            <a:spAutoFit/>
          </a:bodyPr>
          <a:lstStyle/>
          <a:p>
            <a:r>
              <a:rPr lang="en-US" sz="1400" dirty="0">
                <a:solidFill>
                  <a:srgbClr val="00B0F0"/>
                </a:solidFill>
                <a:latin typeface="Tahoma"/>
                <a:cs typeface="Tahoma"/>
              </a:rPr>
              <a:t>DISHA </a:t>
            </a:r>
            <a:r>
              <a:rPr lang="en-US" sz="1400" dirty="0">
                <a:latin typeface="Tahoma"/>
                <a:cs typeface="Tahoma"/>
              </a:rPr>
              <a:t>[IPDPS’95] </a:t>
            </a:r>
            <a:r>
              <a:rPr lang="en-US" sz="1400" dirty="0">
                <a:solidFill>
                  <a:srgbClr val="00B0F0"/>
                </a:solidFill>
                <a:latin typeface="Tahoma"/>
                <a:cs typeface="Tahoma"/>
              </a:rPr>
              <a:t>Static Bubble </a:t>
            </a:r>
            <a:r>
              <a:rPr lang="en-US" sz="1400" dirty="0">
                <a:latin typeface="Tahoma"/>
                <a:cs typeface="Tahoma"/>
              </a:rPr>
              <a:t>[HPCA’17]</a:t>
            </a:r>
            <a:r>
              <a:rPr lang="en-US" sz="1400" dirty="0">
                <a:solidFill>
                  <a:srgbClr val="00B0F0"/>
                </a:solidFill>
                <a:latin typeface="Tahoma"/>
                <a:cs typeface="Tahoma"/>
              </a:rPr>
              <a:t>  SPIN </a:t>
            </a:r>
            <a:r>
              <a:rPr lang="en-US" sz="1400" dirty="0">
                <a:latin typeface="Tahoma"/>
                <a:cs typeface="Tahoma"/>
              </a:rPr>
              <a:t>[ISCA’18]</a:t>
            </a:r>
            <a:endParaRPr lang="en-US" sz="1400" dirty="0"/>
          </a:p>
        </p:txBody>
      </p:sp>
      <p:pic>
        <p:nvPicPr>
          <p:cNvPr id="49" name="Picture 48">
            <a:extLst>
              <a:ext uri="{FF2B5EF4-FFF2-40B4-BE49-F238E27FC236}">
                <a16:creationId xmlns:a16="http://schemas.microsoft.com/office/drawing/2014/main" id="{389EEC0C-746E-4ECD-B58C-3217DEFD5881}"/>
              </a:ext>
            </a:extLst>
          </p:cNvPr>
          <p:cNvPicPr>
            <a:picLocks noChangeAspect="1"/>
          </p:cNvPicPr>
          <p:nvPr/>
        </p:nvPicPr>
        <p:blipFill>
          <a:blip r:embed="rId4"/>
          <a:stretch>
            <a:fillRect/>
          </a:stretch>
        </p:blipFill>
        <p:spPr>
          <a:xfrm>
            <a:off x="3927741" y="2371401"/>
            <a:ext cx="336757" cy="326233"/>
          </a:xfrm>
          <a:prstGeom prst="rect">
            <a:avLst/>
          </a:prstGeom>
          <a:noFill/>
        </p:spPr>
      </p:pic>
      <p:pic>
        <p:nvPicPr>
          <p:cNvPr id="53" name="Picture 52">
            <a:extLst>
              <a:ext uri="{FF2B5EF4-FFF2-40B4-BE49-F238E27FC236}">
                <a16:creationId xmlns:a16="http://schemas.microsoft.com/office/drawing/2014/main" id="{705A415D-8331-4AAA-8ADC-FB95A2C78CE8}"/>
              </a:ext>
            </a:extLst>
          </p:cNvPr>
          <p:cNvPicPr>
            <a:picLocks noChangeAspect="1"/>
          </p:cNvPicPr>
          <p:nvPr/>
        </p:nvPicPr>
        <p:blipFill>
          <a:blip r:embed="rId3"/>
          <a:stretch>
            <a:fillRect/>
          </a:stretch>
        </p:blipFill>
        <p:spPr>
          <a:xfrm>
            <a:off x="10462340" y="2383089"/>
            <a:ext cx="349169" cy="334266"/>
          </a:xfrm>
          <a:prstGeom prst="rect">
            <a:avLst/>
          </a:prstGeom>
        </p:spPr>
      </p:pic>
      <p:pic>
        <p:nvPicPr>
          <p:cNvPr id="54" name="Picture 53">
            <a:extLst>
              <a:ext uri="{FF2B5EF4-FFF2-40B4-BE49-F238E27FC236}">
                <a16:creationId xmlns:a16="http://schemas.microsoft.com/office/drawing/2014/main" id="{96E041BA-4CCF-4134-9323-1B257C178928}"/>
              </a:ext>
            </a:extLst>
          </p:cNvPr>
          <p:cNvPicPr>
            <a:picLocks noChangeAspect="1"/>
          </p:cNvPicPr>
          <p:nvPr/>
        </p:nvPicPr>
        <p:blipFill>
          <a:blip r:embed="rId4"/>
          <a:stretch>
            <a:fillRect/>
          </a:stretch>
        </p:blipFill>
        <p:spPr>
          <a:xfrm>
            <a:off x="10457911" y="2901811"/>
            <a:ext cx="336757" cy="326233"/>
          </a:xfrm>
          <a:prstGeom prst="rect">
            <a:avLst/>
          </a:prstGeom>
          <a:noFill/>
        </p:spPr>
      </p:pic>
      <p:pic>
        <p:nvPicPr>
          <p:cNvPr id="38" name="Picture 37">
            <a:extLst>
              <a:ext uri="{FF2B5EF4-FFF2-40B4-BE49-F238E27FC236}">
                <a16:creationId xmlns:a16="http://schemas.microsoft.com/office/drawing/2014/main" id="{77B01DDC-EE83-5D4E-9534-21BABC6D5EB0}"/>
              </a:ext>
            </a:extLst>
          </p:cNvPr>
          <p:cNvPicPr>
            <a:picLocks noChangeAspect="1"/>
          </p:cNvPicPr>
          <p:nvPr/>
        </p:nvPicPr>
        <p:blipFill>
          <a:blip r:embed="rId4"/>
          <a:stretch>
            <a:fillRect/>
          </a:stretch>
        </p:blipFill>
        <p:spPr>
          <a:xfrm>
            <a:off x="10407809" y="3490599"/>
            <a:ext cx="336757" cy="326233"/>
          </a:xfrm>
          <a:prstGeom prst="rect">
            <a:avLst/>
          </a:prstGeom>
          <a:noFill/>
        </p:spPr>
      </p:pic>
    </p:spTree>
    <p:extLst>
      <p:ext uri="{BB962C8B-B14F-4D97-AF65-F5344CB8AC3E}">
        <p14:creationId xmlns:p14="http://schemas.microsoft.com/office/powerpoint/2010/main" val="208738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10"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par>
                                <p:cTn id="79" presetID="10" presetClass="entr" presetSubtype="0"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par>
                                <p:cTn id="82" presetID="10" presetClass="entr" presetSubtype="0" fill="hold"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500"/>
                                        <p:tgtEl>
                                          <p:spTgt spid="3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par>
                                <p:cTn id="97" presetID="10" presetClass="entr" presetSubtype="0" fill="hold"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18"/>
                                        </p:tgtEl>
                                      </p:cBhvr>
                                    </p:animEffect>
                                    <p:set>
                                      <p:cBhvr>
                                        <p:cTn id="104" dur="1" fill="hold">
                                          <p:stCondLst>
                                            <p:cond delay="499"/>
                                          </p:stCondLst>
                                        </p:cTn>
                                        <p:tgtEl>
                                          <p:spTgt spid="18"/>
                                        </p:tgtEl>
                                        <p:attrNameLst>
                                          <p:attrName>style.visibility</p:attrName>
                                        </p:attrNameLst>
                                      </p:cBhvr>
                                      <p:to>
                                        <p:strVal val="hidden"/>
                                      </p:to>
                                    </p:set>
                                  </p:childTnLst>
                                </p:cTn>
                              </p:par>
                              <p:par>
                                <p:cTn id="105" presetID="10" presetClass="entr" presetSubtype="0"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 grpId="0"/>
      <p:bldP spid="37" grpId="0"/>
      <p:bldP spid="41" grpId="0"/>
      <p:bldP spid="43" grpId="0"/>
      <p:bldP spid="48" grpId="0"/>
      <p:bldP spid="4" grpId="0"/>
      <p:bldP spid="50" grpId="0"/>
      <p:bldP spid="52" grpId="0"/>
    </p:bldLst>
  </p:timing>
</p:sld>
</file>

<file path=ppt/theme/theme1.xml><?xml version="1.0" encoding="utf-8"?>
<a:theme xmlns:a="http://schemas.openxmlformats.org/drawingml/2006/main" name="Facet">
  <a:themeElements>
    <a:clrScheme name="Custom 6">
      <a:dk1>
        <a:srgbClr val="000000"/>
      </a:dk1>
      <a:lt1>
        <a:srgbClr val="FFFFFF"/>
      </a:lt1>
      <a:dk2>
        <a:srgbClr val="2C3C43"/>
      </a:dk2>
      <a:lt2>
        <a:srgbClr val="EBEBEB"/>
      </a:lt2>
      <a:accent1>
        <a:srgbClr val="181F79"/>
      </a:accent1>
      <a:accent2>
        <a:srgbClr val="F5CA31"/>
      </a:accent2>
      <a:accent3>
        <a:srgbClr val="919191"/>
      </a:accent3>
      <a:accent4>
        <a:srgbClr val="E76618"/>
      </a:accent4>
      <a:accent5>
        <a:srgbClr val="C42F1A"/>
      </a:accent5>
      <a:accent6>
        <a:srgbClr val="918655"/>
      </a:accent6>
      <a:hlink>
        <a:srgbClr val="941100"/>
      </a:hlink>
      <a:folHlink>
        <a:srgbClr val="9411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lightining_talk" id="{A66C4DFF-9AF4-4D15-B1CB-30C14941CD11}" vid="{6DFA4187-C593-496A-9AD9-267F34D353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17027</TotalTime>
  <Words>3340</Words>
  <Application>Microsoft Macintosh PowerPoint</Application>
  <PresentationFormat>Widescreen</PresentationFormat>
  <Paragraphs>578</Paragraphs>
  <Slides>35</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Cambria</vt:lpstr>
      <vt:lpstr>Helvetica</vt:lpstr>
      <vt:lpstr>Roboto</vt:lpstr>
      <vt:lpstr>Tahoma</vt:lpstr>
      <vt:lpstr>Trebuchet MS</vt:lpstr>
      <vt:lpstr>Wingdings 3</vt:lpstr>
      <vt:lpstr>Facet</vt:lpstr>
      <vt:lpstr>PowerPoint Presentation</vt:lpstr>
      <vt:lpstr>Challenge I: Routing Deadlock</vt:lpstr>
      <vt:lpstr>Challenge II: Protocol Deadlock</vt:lpstr>
      <vt:lpstr>Challenge II: Protocol Deadlock</vt:lpstr>
      <vt:lpstr>Deadlocks are rare!</vt:lpstr>
      <vt:lpstr>Prior Work-Routing Deadlock</vt:lpstr>
      <vt:lpstr>Prior Work-Protocol Deadlock</vt:lpstr>
      <vt:lpstr>Classification: Taking a lookback</vt:lpstr>
      <vt:lpstr>PowerPoint Presentation</vt:lpstr>
      <vt:lpstr>Classification: Taking a lookback</vt:lpstr>
      <vt:lpstr>Outline</vt:lpstr>
      <vt:lpstr>Traffic Deadlock</vt:lpstr>
      <vt:lpstr>Virtual ring over topology</vt:lpstr>
      <vt:lpstr>Key Terms</vt:lpstr>
      <vt:lpstr>DRAIN to resolve Routing Deadlock</vt:lpstr>
      <vt:lpstr>DRAIN to resolve Protocol Deadlock</vt:lpstr>
      <vt:lpstr>Outline</vt:lpstr>
      <vt:lpstr>DRAIN: Concept</vt:lpstr>
      <vt:lpstr>DRAIN Control Path</vt:lpstr>
      <vt:lpstr>Outline</vt:lpstr>
      <vt:lpstr>DRAIN: Deadlock Freedom Proof </vt:lpstr>
      <vt:lpstr>Outline</vt:lpstr>
      <vt:lpstr>DRAIN: Router microarchitecture</vt:lpstr>
      <vt:lpstr>Outline</vt:lpstr>
      <vt:lpstr>Evaluations</vt:lpstr>
      <vt:lpstr>Outline</vt:lpstr>
      <vt:lpstr>Synthetic Traffic</vt:lpstr>
      <vt:lpstr>DRAIN Epoch Sensitivity</vt:lpstr>
      <vt:lpstr>Real Application Results</vt:lpstr>
      <vt:lpstr>99%-tile Packet Latency</vt:lpstr>
      <vt:lpstr>Router Area &amp; Power</vt:lpstr>
      <vt:lpstr>Outline</vt:lpstr>
      <vt:lpstr>Classification: Taking a lookback</vt:lpstr>
      <vt:lpstr>PowerPoint Presentation</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Mayank Parasar</dc:creator>
  <cp:keywords/>
  <dc:description/>
  <cp:lastModifiedBy>Mayank Parasar</cp:lastModifiedBy>
  <cp:revision>865</cp:revision>
  <cp:lastPrinted>2019-10-14T17:39:29Z</cp:lastPrinted>
  <dcterms:created xsi:type="dcterms:W3CDTF">2019-10-05T02:29:57Z</dcterms:created>
  <dcterms:modified xsi:type="dcterms:W3CDTF">2020-05-14T03:06:36Z</dcterms:modified>
  <cp:category/>
</cp:coreProperties>
</file>